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Nuni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Nuni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Nunito-italic.fntdata"/><Relationship Id="rId12" Type="http://schemas.openxmlformats.org/officeDocument/2006/relationships/slide" Target="slides/slide7.xml"/><Relationship Id="rId56" Type="http://schemas.openxmlformats.org/officeDocument/2006/relationships/font" Target="fonts/Nunit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7eea454e4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e7eea454e4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8232229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8232229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8232229e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8232229e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823222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823222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7eea454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e7eea454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7eea454e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7eea454e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7eea454e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7eea454e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7eea454e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7eea454e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7efb4a3e9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7efb4a3e9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7eea454e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7eea454e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8232229e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8232229e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7eea454e4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7eea454e4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7eea454e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7eea454e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7eea454e4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7eea454e4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7eea454e4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7eea454e4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7eea454e4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7eea454e4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8399951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e8399951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8232229e2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8232229e2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8232229e2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e8232229e2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8232229e2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8232229e2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8232229e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e8232229e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7eea454e4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7eea454e4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8232229e2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e8232229e2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8232229e2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8232229e2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e8232229e2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e8232229e2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151e4005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151e4005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151e4005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151e4005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151e4005e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151e4005e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51e4005e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151e4005e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51e4005e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51e4005e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51e4005e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51e4005e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151e4005e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151e4005e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8232229e2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8232229e2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151e4005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151e4005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151e4005e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151e4005e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8232229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e8232229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e8232229e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e8232229e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e8232229e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e8232229e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e8232229e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e8232229e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e8232229e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e8232229e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e8232229e2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e8232229e2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e823222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e8232229e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4b2947d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74b2947d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8232229e2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8232229e2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8232229e2_7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8232229e2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8232229e2_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8232229e2_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7eea454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7eea454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8232229e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8232229e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docs.google.com/spreadsheets/d/1bv0JrH8vdqgaMT03EvMGOo09vd6eTwaB/edit?usp=sharing&amp;ouid=102723882039544644411&amp;rtpof=true&amp;sd=tr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hyperlink" Target="https://docs.google.com/spreadsheets/d/1XmRgKvUfqhNuZaHf6roL51u32rR6VpOp/edit?usp=sharing&amp;ouid=102723882039544644411&amp;rtpof=true&amp;sd=tru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572700" y="1021675"/>
            <a:ext cx="79986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s">
                <a:solidFill>
                  <a:srgbClr val="000000"/>
                </a:solidFill>
              </a:rPr>
              <a:t>Aplicación web para la gestión de odontogramas para las clínicas dentales</a:t>
            </a:r>
            <a:endParaRPr b="1">
              <a:solidFill>
                <a:srgbClr val="000000"/>
              </a:solidFill>
            </a:endParaRPr>
          </a:p>
        </p:txBody>
      </p:sp>
      <p:sp>
        <p:nvSpPr>
          <p:cNvPr id="129" name="Google Shape;129;p13"/>
          <p:cNvSpPr txBox="1"/>
          <p:nvPr>
            <p:ph idx="1" type="subTitle"/>
          </p:nvPr>
        </p:nvSpPr>
        <p:spPr>
          <a:xfrm>
            <a:off x="4572000" y="2526400"/>
            <a:ext cx="4074600" cy="21300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b="1" lang="es" sz="1500">
                <a:latin typeface="Nunito"/>
                <a:ea typeface="Nunito"/>
                <a:cs typeface="Nunito"/>
                <a:sym typeface="Nunito"/>
              </a:rPr>
              <a:t>Integrantes:</a:t>
            </a:r>
            <a:endParaRPr b="1" sz="1500">
              <a:latin typeface="Nunito"/>
              <a:ea typeface="Nunito"/>
              <a:cs typeface="Nunito"/>
              <a:sym typeface="Nunito"/>
            </a:endParaRPr>
          </a:p>
          <a:p>
            <a:pPr indent="0" lvl="0" marL="0" rtl="0" algn="l">
              <a:lnSpc>
                <a:spcPct val="80000"/>
              </a:lnSpc>
              <a:spcBef>
                <a:spcPts val="0"/>
              </a:spcBef>
              <a:spcAft>
                <a:spcPts val="0"/>
              </a:spcAft>
              <a:buNone/>
            </a:pPr>
            <a:r>
              <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Cullanco Acevedo, Angel Nerbayeis</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Chiclla Orihuela Geraldhine</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Trillo Gabriel Frank Yoel</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Gonzales Medrano Joan Job</a:t>
            </a:r>
            <a:endParaRPr sz="1500">
              <a:latin typeface="Nunito"/>
              <a:ea typeface="Nunito"/>
              <a:cs typeface="Nunito"/>
              <a:sym typeface="Nunito"/>
            </a:endParaRPr>
          </a:p>
          <a:p>
            <a:pPr indent="-323850" lvl="0" marL="457200" rtl="0" algn="l">
              <a:lnSpc>
                <a:spcPct val="80000"/>
              </a:lnSpc>
              <a:spcBef>
                <a:spcPts val="0"/>
              </a:spcBef>
              <a:spcAft>
                <a:spcPts val="0"/>
              </a:spcAft>
              <a:buSzPts val="1500"/>
              <a:buFont typeface="Nunito"/>
              <a:buChar char="-"/>
            </a:pPr>
            <a:r>
              <a:rPr lang="es" sz="1500">
                <a:latin typeface="Nunito"/>
                <a:ea typeface="Nunito"/>
                <a:cs typeface="Nunito"/>
                <a:sym typeface="Nunito"/>
              </a:rPr>
              <a:t>Hilario Machuca john</a:t>
            </a:r>
            <a:endParaRPr sz="1500">
              <a:latin typeface="Nunito"/>
              <a:ea typeface="Nunito"/>
              <a:cs typeface="Nunito"/>
              <a:sym typeface="Nunito"/>
            </a:endParaRPr>
          </a:p>
          <a:p>
            <a:pPr indent="-323850" lvl="0" marL="457200" marR="0" rtl="0" algn="l">
              <a:lnSpc>
                <a:spcPct val="80000"/>
              </a:lnSpc>
              <a:spcBef>
                <a:spcPts val="0"/>
              </a:spcBef>
              <a:spcAft>
                <a:spcPts val="0"/>
              </a:spcAft>
              <a:buSzPts val="1500"/>
              <a:buFont typeface="Nunito"/>
              <a:buChar char="-"/>
            </a:pPr>
            <a:r>
              <a:rPr lang="es" sz="1500">
                <a:latin typeface="Nunito"/>
                <a:ea typeface="Nunito"/>
                <a:cs typeface="Nunito"/>
                <a:sym typeface="Nunito"/>
              </a:rPr>
              <a:t>Ricaldi Mendez </a:t>
            </a:r>
            <a:r>
              <a:rPr lang="es" sz="1500">
                <a:latin typeface="Nunito"/>
                <a:ea typeface="Nunito"/>
                <a:cs typeface="Nunito"/>
                <a:sym typeface="Nunito"/>
              </a:rPr>
              <a:t>Jordan</a:t>
            </a:r>
            <a:r>
              <a:rPr lang="es" sz="1500">
                <a:latin typeface="Nunito"/>
                <a:ea typeface="Nunito"/>
                <a:cs typeface="Nunito"/>
                <a:sym typeface="Nunito"/>
              </a:rPr>
              <a:t> Angelo</a:t>
            </a:r>
            <a:endParaRPr sz="1500">
              <a:latin typeface="Nunito"/>
              <a:ea typeface="Nunito"/>
              <a:cs typeface="Nunito"/>
              <a:sym typeface="Nunito"/>
            </a:endParaRPr>
          </a:p>
          <a:p>
            <a:pPr indent="-323850" lvl="0" marL="457200" marR="0" rtl="0" algn="l">
              <a:lnSpc>
                <a:spcPct val="80000"/>
              </a:lnSpc>
              <a:spcBef>
                <a:spcPts val="0"/>
              </a:spcBef>
              <a:spcAft>
                <a:spcPts val="0"/>
              </a:spcAft>
              <a:buSzPts val="1500"/>
              <a:buFont typeface="Nunito"/>
              <a:buChar char="-"/>
            </a:pPr>
            <a:r>
              <a:rPr lang="es" sz="1500">
                <a:latin typeface="Nunito"/>
                <a:ea typeface="Nunito"/>
                <a:cs typeface="Nunito"/>
                <a:sym typeface="Nunito"/>
              </a:rPr>
              <a:t>Contreras Anton Alex Ricardo</a:t>
            </a:r>
            <a:endParaRPr sz="1500">
              <a:latin typeface="Nunito"/>
              <a:ea typeface="Nunito"/>
              <a:cs typeface="Nunito"/>
              <a:sym typeface="Nunito"/>
            </a:endParaRPr>
          </a:p>
          <a:p>
            <a:pPr indent="-323850" lvl="0" marL="457200" marR="0" rtl="0" algn="l">
              <a:lnSpc>
                <a:spcPct val="80000"/>
              </a:lnSpc>
              <a:spcBef>
                <a:spcPts val="0"/>
              </a:spcBef>
              <a:spcAft>
                <a:spcPts val="0"/>
              </a:spcAft>
              <a:buSzPts val="1500"/>
              <a:buFont typeface="Nunito"/>
              <a:buChar char="-"/>
            </a:pPr>
            <a:r>
              <a:rPr lang="es" sz="1500">
                <a:latin typeface="Nunito"/>
                <a:ea typeface="Nunito"/>
                <a:cs typeface="Nunito"/>
                <a:sym typeface="Nunito"/>
              </a:rPr>
              <a:t>Pimentel Palomino, Hugo Walter</a:t>
            </a:r>
            <a:endParaRPr sz="1500">
              <a:latin typeface="Nunito"/>
              <a:ea typeface="Nunito"/>
              <a:cs typeface="Nunito"/>
              <a:sym typeface="Nunito"/>
            </a:endParaRPr>
          </a:p>
          <a:p>
            <a:pPr indent="-323850" lvl="0" marL="457200" marR="0" rtl="0" algn="l">
              <a:lnSpc>
                <a:spcPct val="80000"/>
              </a:lnSpc>
              <a:spcBef>
                <a:spcPts val="0"/>
              </a:spcBef>
              <a:spcAft>
                <a:spcPts val="0"/>
              </a:spcAft>
              <a:buSzPts val="1500"/>
              <a:buFont typeface="Nunito"/>
              <a:buChar char="-"/>
            </a:pPr>
            <a:r>
              <a:rPr lang="es" sz="1500">
                <a:latin typeface="Nunito"/>
                <a:ea typeface="Nunito"/>
                <a:cs typeface="Nunito"/>
                <a:sym typeface="Nunito"/>
              </a:rPr>
              <a:t>CAPCHA LEYVA DIEGO FERNANDO</a:t>
            </a:r>
            <a:endParaRPr sz="1500">
              <a:latin typeface="Nunito"/>
              <a:ea typeface="Nunito"/>
              <a:cs typeface="Nunito"/>
              <a:sym typeface="Nunito"/>
            </a:endParaRPr>
          </a:p>
          <a:p>
            <a:pPr indent="0" lvl="0" marL="0" rtl="0" algn="l">
              <a:lnSpc>
                <a:spcPct val="80000"/>
              </a:lnSpc>
              <a:spcBef>
                <a:spcPts val="0"/>
              </a:spcBef>
              <a:spcAft>
                <a:spcPts val="0"/>
              </a:spcAft>
              <a:buNone/>
            </a:pPr>
            <a:r>
              <a:t/>
            </a:r>
            <a:endParaRPr sz="1500">
              <a:latin typeface="Nunito"/>
              <a:ea typeface="Nunito"/>
              <a:cs typeface="Nunito"/>
              <a:sym typeface="Nunito"/>
            </a:endParaRPr>
          </a:p>
        </p:txBody>
      </p:sp>
      <p:pic>
        <p:nvPicPr>
          <p:cNvPr id="130" name="Google Shape;130;p13"/>
          <p:cNvPicPr preferRelativeResize="0"/>
          <p:nvPr/>
        </p:nvPicPr>
        <p:blipFill rotWithShape="1">
          <a:blip r:embed="rId3">
            <a:alphaModFix/>
          </a:blip>
          <a:srcRect b="33529" l="26542" r="26221" t="47210"/>
          <a:stretch/>
        </p:blipFill>
        <p:spPr>
          <a:xfrm>
            <a:off x="391300" y="2820975"/>
            <a:ext cx="4180700" cy="8781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idx="1" type="body"/>
          </p:nvPr>
        </p:nvSpPr>
        <p:spPr>
          <a:xfrm>
            <a:off x="3825950" y="0"/>
            <a:ext cx="4258500" cy="64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Factibilidad Técnica</a:t>
            </a:r>
            <a:endParaRPr b="1" sz="3000">
              <a:solidFill>
                <a:srgbClr val="FFFFFF"/>
              </a:solidFill>
              <a:latin typeface="Nunito"/>
              <a:ea typeface="Nunito"/>
              <a:cs typeface="Nunito"/>
              <a:sym typeface="Nunito"/>
            </a:endParaRPr>
          </a:p>
        </p:txBody>
      </p:sp>
      <p:sp>
        <p:nvSpPr>
          <p:cNvPr id="192" name="Google Shape;192;p22"/>
          <p:cNvSpPr txBox="1"/>
          <p:nvPr/>
        </p:nvSpPr>
        <p:spPr>
          <a:xfrm>
            <a:off x="1327850" y="1301725"/>
            <a:ext cx="1734000" cy="4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s" sz="1300"/>
              <a:t>Hardware: Servidor</a:t>
            </a:r>
            <a:endParaRPr>
              <a:latin typeface="Nunito"/>
              <a:ea typeface="Nunito"/>
              <a:cs typeface="Nunito"/>
              <a:sym typeface="Nunito"/>
            </a:endParaRPr>
          </a:p>
        </p:txBody>
      </p:sp>
      <p:sp>
        <p:nvSpPr>
          <p:cNvPr id="193" name="Google Shape;193;p22"/>
          <p:cNvSpPr txBox="1"/>
          <p:nvPr/>
        </p:nvSpPr>
        <p:spPr>
          <a:xfrm>
            <a:off x="5474775" y="1301725"/>
            <a:ext cx="1734000" cy="4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s" sz="1300"/>
              <a:t>Software</a:t>
            </a:r>
            <a:endParaRPr>
              <a:latin typeface="Nunito"/>
              <a:ea typeface="Nunito"/>
              <a:cs typeface="Nunito"/>
              <a:sym typeface="Nunito"/>
            </a:endParaRPr>
          </a:p>
        </p:txBody>
      </p:sp>
      <p:pic>
        <p:nvPicPr>
          <p:cNvPr id="194" name="Google Shape;194;p22"/>
          <p:cNvPicPr preferRelativeResize="0"/>
          <p:nvPr/>
        </p:nvPicPr>
        <p:blipFill>
          <a:blip r:embed="rId3">
            <a:alphaModFix/>
          </a:blip>
          <a:stretch>
            <a:fillRect/>
          </a:stretch>
        </p:blipFill>
        <p:spPr>
          <a:xfrm>
            <a:off x="852550" y="1662250"/>
            <a:ext cx="2572416" cy="3131375"/>
          </a:xfrm>
          <a:prstGeom prst="rect">
            <a:avLst/>
          </a:prstGeom>
          <a:noFill/>
          <a:ln>
            <a:noFill/>
          </a:ln>
        </p:spPr>
      </p:pic>
      <p:pic>
        <p:nvPicPr>
          <p:cNvPr id="195" name="Google Shape;195;p22"/>
          <p:cNvPicPr preferRelativeResize="0"/>
          <p:nvPr/>
        </p:nvPicPr>
        <p:blipFill>
          <a:blip r:embed="rId4">
            <a:alphaModFix/>
          </a:blip>
          <a:stretch>
            <a:fillRect/>
          </a:stretch>
        </p:blipFill>
        <p:spPr>
          <a:xfrm>
            <a:off x="4821128" y="2131562"/>
            <a:ext cx="2724450" cy="2013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idx="1" type="body"/>
          </p:nvPr>
        </p:nvSpPr>
        <p:spPr>
          <a:xfrm>
            <a:off x="3825950" y="0"/>
            <a:ext cx="4258500" cy="64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Factibilidad </a:t>
            </a:r>
            <a:r>
              <a:rPr b="1" lang="es" sz="3000">
                <a:solidFill>
                  <a:srgbClr val="FFFFFF"/>
                </a:solidFill>
                <a:latin typeface="Nunito"/>
                <a:ea typeface="Nunito"/>
                <a:cs typeface="Nunito"/>
                <a:sym typeface="Nunito"/>
              </a:rPr>
              <a:t>Económica</a:t>
            </a:r>
            <a:endParaRPr b="1" sz="3000">
              <a:solidFill>
                <a:srgbClr val="FFFFFF"/>
              </a:solidFill>
              <a:latin typeface="Nunito"/>
              <a:ea typeface="Nunito"/>
              <a:cs typeface="Nunito"/>
              <a:sym typeface="Nunito"/>
            </a:endParaRPr>
          </a:p>
        </p:txBody>
      </p:sp>
      <p:sp>
        <p:nvSpPr>
          <p:cNvPr id="201" name="Google Shape;201;p23"/>
          <p:cNvSpPr txBox="1"/>
          <p:nvPr/>
        </p:nvSpPr>
        <p:spPr>
          <a:xfrm>
            <a:off x="1633050" y="896125"/>
            <a:ext cx="2039100" cy="4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s" sz="1300"/>
              <a:t>Gastos generales</a:t>
            </a:r>
            <a:endParaRPr>
              <a:latin typeface="Nunito"/>
              <a:ea typeface="Nunito"/>
              <a:cs typeface="Nunito"/>
              <a:sym typeface="Nunito"/>
            </a:endParaRPr>
          </a:p>
        </p:txBody>
      </p:sp>
      <p:pic>
        <p:nvPicPr>
          <p:cNvPr id="202" name="Google Shape;202;p23"/>
          <p:cNvPicPr preferRelativeResize="0"/>
          <p:nvPr/>
        </p:nvPicPr>
        <p:blipFill rotWithShape="1">
          <a:blip r:embed="rId3">
            <a:alphaModFix/>
          </a:blip>
          <a:srcRect b="0" l="2238" r="0" t="1244"/>
          <a:stretch/>
        </p:blipFill>
        <p:spPr>
          <a:xfrm>
            <a:off x="2541100" y="1301729"/>
            <a:ext cx="3443700" cy="33019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idx="1" type="body"/>
          </p:nvPr>
        </p:nvSpPr>
        <p:spPr>
          <a:xfrm>
            <a:off x="3825950" y="0"/>
            <a:ext cx="4258500" cy="641100"/>
          </a:xfrm>
          <a:prstGeom prst="rect">
            <a:avLst/>
          </a:prstGeom>
        </p:spPr>
        <p:txBody>
          <a:bodyPr anchorCtr="0" anchor="t" bIns="91425" lIns="91425" spcFirstLastPara="1" rIns="91425" wrap="square" tIns="91425">
            <a:normAutofit fontScale="92500"/>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Factibilidad Operacional</a:t>
            </a:r>
            <a:endParaRPr b="1" sz="3000">
              <a:solidFill>
                <a:srgbClr val="FFFFFF"/>
              </a:solidFill>
              <a:latin typeface="Nunito"/>
              <a:ea typeface="Nunito"/>
              <a:cs typeface="Nunito"/>
              <a:sym typeface="Nunito"/>
            </a:endParaRPr>
          </a:p>
        </p:txBody>
      </p:sp>
      <p:sp>
        <p:nvSpPr>
          <p:cNvPr id="208" name="Google Shape;208;p24"/>
          <p:cNvSpPr/>
          <p:nvPr/>
        </p:nvSpPr>
        <p:spPr>
          <a:xfrm>
            <a:off x="575350" y="1725325"/>
            <a:ext cx="2046600" cy="2307000"/>
          </a:xfrm>
          <a:prstGeom prst="rightArrowCallout">
            <a:avLst>
              <a:gd fmla="val 25000" name="adj1"/>
              <a:gd fmla="val 25000" name="adj2"/>
              <a:gd fmla="val 25000" name="adj3"/>
              <a:gd fmla="val 64977" name="adj4"/>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Fase 1: Análisis de Requerimientos Operacionales</a:t>
            </a:r>
            <a:endParaRPr>
              <a:latin typeface="Calibri"/>
              <a:ea typeface="Calibri"/>
              <a:cs typeface="Calibri"/>
              <a:sym typeface="Calibri"/>
            </a:endParaRPr>
          </a:p>
        </p:txBody>
      </p:sp>
      <p:sp>
        <p:nvSpPr>
          <p:cNvPr id="209" name="Google Shape;209;p24"/>
          <p:cNvSpPr/>
          <p:nvPr/>
        </p:nvSpPr>
        <p:spPr>
          <a:xfrm>
            <a:off x="2621950" y="1725325"/>
            <a:ext cx="1922400" cy="2307000"/>
          </a:xfrm>
          <a:prstGeom prst="rightArrowCallout">
            <a:avLst>
              <a:gd fmla="val 25000" name="adj1"/>
              <a:gd fmla="val 25000" name="adj2"/>
              <a:gd fmla="val 25000" name="adj3"/>
              <a:gd fmla="val 64977" name="adj4"/>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Fase 2: Diseño de Procesos y Adaptación del Aplicativo</a:t>
            </a:r>
            <a:endParaRPr>
              <a:latin typeface="Calibri"/>
              <a:ea typeface="Calibri"/>
              <a:cs typeface="Calibri"/>
              <a:sym typeface="Calibri"/>
            </a:endParaRPr>
          </a:p>
        </p:txBody>
      </p:sp>
      <p:sp>
        <p:nvSpPr>
          <p:cNvPr id="210" name="Google Shape;210;p24"/>
          <p:cNvSpPr/>
          <p:nvPr/>
        </p:nvSpPr>
        <p:spPr>
          <a:xfrm>
            <a:off x="4572000" y="1725325"/>
            <a:ext cx="1922400" cy="2307000"/>
          </a:xfrm>
          <a:prstGeom prst="rightArrowCallout">
            <a:avLst>
              <a:gd fmla="val 25000" name="adj1"/>
              <a:gd fmla="val 25000" name="adj2"/>
              <a:gd fmla="val 25000" name="adj3"/>
              <a:gd fmla="val 64977" name="adj4"/>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Fase 3: Desarrollo del Aplicativo e integración de módulos</a:t>
            </a:r>
            <a:endParaRPr>
              <a:latin typeface="Calibri"/>
              <a:ea typeface="Calibri"/>
              <a:cs typeface="Calibri"/>
              <a:sym typeface="Calibri"/>
            </a:endParaRPr>
          </a:p>
        </p:txBody>
      </p:sp>
      <p:sp>
        <p:nvSpPr>
          <p:cNvPr id="211" name="Google Shape;211;p24"/>
          <p:cNvSpPr/>
          <p:nvPr/>
        </p:nvSpPr>
        <p:spPr>
          <a:xfrm>
            <a:off x="6522050" y="1644525"/>
            <a:ext cx="1922400" cy="2307000"/>
          </a:xfrm>
          <a:prstGeom prst="rightArrowCallout">
            <a:avLst>
              <a:gd fmla="val 25000" name="adj1"/>
              <a:gd fmla="val 25000" name="adj2"/>
              <a:gd fmla="val 25000" name="adj3"/>
              <a:gd fmla="val 64977" name="adj4"/>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alibri"/>
                <a:ea typeface="Calibri"/>
                <a:cs typeface="Calibri"/>
                <a:sym typeface="Calibri"/>
              </a:rPr>
              <a:t>Fase 4: </a:t>
            </a:r>
            <a:r>
              <a:rPr lang="es">
                <a:latin typeface="Calibri"/>
                <a:ea typeface="Calibri"/>
                <a:cs typeface="Calibri"/>
                <a:sym typeface="Calibri"/>
              </a:rPr>
              <a:t>Presentación</a:t>
            </a:r>
            <a:r>
              <a:rPr lang="es">
                <a:latin typeface="Calibri"/>
                <a:ea typeface="Calibri"/>
                <a:cs typeface="Calibri"/>
                <a:sym typeface="Calibri"/>
              </a:rPr>
              <a:t> del proyecto</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15" name="Shape 215"/>
        <p:cNvGrpSpPr/>
        <p:nvPr/>
      </p:nvGrpSpPr>
      <p:grpSpPr>
        <a:xfrm>
          <a:off x="0" y="0"/>
          <a:ext cx="0" cy="0"/>
          <a:chOff x="0" y="0"/>
          <a:chExt cx="0" cy="0"/>
        </a:xfrm>
      </p:grpSpPr>
      <p:sp>
        <p:nvSpPr>
          <p:cNvPr id="216" name="Google Shape;216;p25"/>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3</a:t>
            </a:r>
            <a:endParaRPr b="1" sz="6000"/>
          </a:p>
        </p:txBody>
      </p:sp>
      <p:sp>
        <p:nvSpPr>
          <p:cNvPr id="217" name="Google Shape;217;p25"/>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ANÁLISIS DE REQUERIMIENTOS</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idx="1" type="body"/>
          </p:nvPr>
        </p:nvSpPr>
        <p:spPr>
          <a:xfrm>
            <a:off x="3799000" y="314775"/>
            <a:ext cx="4258500" cy="64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METAS DEL SISTEMA</a:t>
            </a:r>
            <a:endParaRPr b="1" sz="3000">
              <a:solidFill>
                <a:srgbClr val="FFFFFF"/>
              </a:solidFill>
              <a:latin typeface="Nunito"/>
              <a:ea typeface="Nunito"/>
              <a:cs typeface="Nunito"/>
              <a:sym typeface="Nunito"/>
            </a:endParaRPr>
          </a:p>
        </p:txBody>
      </p:sp>
      <p:sp>
        <p:nvSpPr>
          <p:cNvPr id="223" name="Google Shape;223;p26"/>
          <p:cNvSpPr txBox="1"/>
          <p:nvPr/>
        </p:nvSpPr>
        <p:spPr>
          <a:xfrm>
            <a:off x="4424725" y="2226300"/>
            <a:ext cx="4029300" cy="15510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Nunito"/>
              <a:buChar char="●"/>
            </a:pPr>
            <a:r>
              <a:rPr lang="es">
                <a:latin typeface="Nunito"/>
                <a:ea typeface="Nunito"/>
                <a:cs typeface="Nunito"/>
                <a:sym typeface="Nunito"/>
              </a:rPr>
              <a:t>Permitir el registro detallado y actualizado del estado de las dentaduras.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Ofrecer recomendaciones personalizadas basadas en el análisis del estado dental.</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G</a:t>
            </a:r>
            <a:r>
              <a:rPr lang="es">
                <a:latin typeface="Nunito"/>
                <a:ea typeface="Nunito"/>
                <a:cs typeface="Nunito"/>
                <a:sym typeface="Nunito"/>
              </a:rPr>
              <a:t>enerar informes detallados y comprensibles sobre el estado dental.</a:t>
            </a:r>
            <a:endParaRPr>
              <a:latin typeface="Nunito"/>
              <a:ea typeface="Nunito"/>
              <a:cs typeface="Nunito"/>
              <a:sym typeface="Nunito"/>
            </a:endParaRPr>
          </a:p>
        </p:txBody>
      </p:sp>
      <p:pic>
        <p:nvPicPr>
          <p:cNvPr id="224" name="Google Shape;224;p26"/>
          <p:cNvPicPr preferRelativeResize="0"/>
          <p:nvPr/>
        </p:nvPicPr>
        <p:blipFill>
          <a:blip r:embed="rId3">
            <a:alphaModFix/>
          </a:blip>
          <a:stretch>
            <a:fillRect/>
          </a:stretch>
        </p:blipFill>
        <p:spPr>
          <a:xfrm>
            <a:off x="534725" y="1750075"/>
            <a:ext cx="3755201" cy="2503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idx="1" type="body"/>
          </p:nvPr>
        </p:nvSpPr>
        <p:spPr>
          <a:xfrm>
            <a:off x="2484800" y="314775"/>
            <a:ext cx="6372300" cy="64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REQUERIMIENTOS FUNCIONALES</a:t>
            </a:r>
            <a:endParaRPr b="1" sz="3000">
              <a:solidFill>
                <a:srgbClr val="FFFFFF"/>
              </a:solidFill>
              <a:latin typeface="Nunito"/>
              <a:ea typeface="Nunito"/>
              <a:cs typeface="Nunito"/>
              <a:sym typeface="Nunito"/>
            </a:endParaRPr>
          </a:p>
        </p:txBody>
      </p:sp>
      <p:sp>
        <p:nvSpPr>
          <p:cNvPr id="230" name="Google Shape;230;p27"/>
          <p:cNvSpPr txBox="1"/>
          <p:nvPr/>
        </p:nvSpPr>
        <p:spPr>
          <a:xfrm>
            <a:off x="572700" y="1262100"/>
            <a:ext cx="7998600" cy="33762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registrar y visualizar el estado de las dentaduras.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mostrará la información del paciente.</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emitirá informes de odontogramas.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crear un tratamiento de ortodoncia.</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actualizar la información del estado de las dentaduras de los pacientes.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mostrará el odontograma actualizado del paciente.</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gestionar los odontogramas.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mostrará el estado de los tejidos de los dientes.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especificar el tipo de tratamiento que se realizará.</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mostrará la historia clínica del paciente.</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realizar el registro rápido de pacientes de emergencia.</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integrarlo con sistemas de imágenes radiográficas. </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notificar sobre tratamientos pendientes.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buscar la información de los pacientes.</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permitirá registrar recomendaciones de higiene.</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nvSpPr>
        <p:spPr>
          <a:xfrm>
            <a:off x="572700" y="1420700"/>
            <a:ext cx="7926600" cy="33762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Nunito"/>
              <a:buChar char="●"/>
            </a:pPr>
            <a:r>
              <a:rPr lang="es">
                <a:latin typeface="Nunito"/>
                <a:ea typeface="Nunito"/>
                <a:cs typeface="Nunito"/>
                <a:sym typeface="Nunito"/>
              </a:rPr>
              <a:t>El usuario deberá contar con una PC con un mínimo de memoria RAM de 4GB.</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deberá ser accesible con el sistema operativo Windows 11.</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La PC deberá tener instalado los programas necesarios para la adecuada utilización del sistema.</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se realizará en el Lenguaje de Programación JavaScript con la IDE Visual Studio Code.</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se conectará con el Sistema de Gestor de Base de Datos MongoDB.</a:t>
            </a:r>
            <a:endParaRPr>
              <a:latin typeface="Nunito"/>
              <a:ea typeface="Nunito"/>
              <a:cs typeface="Nunito"/>
              <a:sym typeface="Nunito"/>
            </a:endParaRPr>
          </a:p>
          <a:p>
            <a:pPr indent="-317500" lvl="0" marL="457200" rtl="0" algn="just">
              <a:spcBef>
                <a:spcPts val="0"/>
              </a:spcBef>
              <a:spcAft>
                <a:spcPts val="0"/>
              </a:spcAft>
              <a:buSzPts val="1400"/>
              <a:buFont typeface="Nunito"/>
              <a:buChar char="●"/>
            </a:pPr>
            <a:r>
              <a:rPr lang="es">
                <a:latin typeface="Nunito"/>
                <a:ea typeface="Nunito"/>
                <a:cs typeface="Nunito"/>
                <a:sym typeface="Nunito"/>
              </a:rPr>
              <a:t>El sistema se realizará con la Metodología Ágil SCRUM.</a:t>
            </a:r>
            <a:endParaRPr>
              <a:latin typeface="Nunito"/>
              <a:ea typeface="Nunito"/>
              <a:cs typeface="Nunito"/>
              <a:sym typeface="Nunito"/>
            </a:endParaRPr>
          </a:p>
        </p:txBody>
      </p:sp>
      <p:sp>
        <p:nvSpPr>
          <p:cNvPr id="236" name="Google Shape;236;p28"/>
          <p:cNvSpPr txBox="1"/>
          <p:nvPr>
            <p:ph idx="1" type="body"/>
          </p:nvPr>
        </p:nvSpPr>
        <p:spPr>
          <a:xfrm>
            <a:off x="2045100" y="337425"/>
            <a:ext cx="7098900" cy="641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REQUERIMIENTOS NO FUNCIONALES</a:t>
            </a:r>
            <a:endParaRPr b="1" sz="3000">
              <a:solidFill>
                <a:srgbClr val="FFFFFF"/>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nvSpPr>
        <p:spPr>
          <a:xfrm>
            <a:off x="171050" y="1245800"/>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Odontólogo:</a:t>
            </a:r>
            <a:endParaRPr b="1" sz="15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Registra el estado dental de los pacientes.</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Diseña y planifica tratamientos de ortodoncia.</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Genera recomendaciones de higiene dental.</a:t>
            </a:r>
            <a:endParaRPr sz="1300">
              <a:latin typeface="Nunito"/>
              <a:ea typeface="Nunito"/>
              <a:cs typeface="Nunito"/>
              <a:sym typeface="Nunito"/>
            </a:endParaRPr>
          </a:p>
        </p:txBody>
      </p:sp>
      <p:sp>
        <p:nvSpPr>
          <p:cNvPr id="242" name="Google Shape;242;p29"/>
          <p:cNvSpPr txBox="1"/>
          <p:nvPr>
            <p:ph idx="1" type="body"/>
          </p:nvPr>
        </p:nvSpPr>
        <p:spPr>
          <a:xfrm>
            <a:off x="3574550" y="348750"/>
            <a:ext cx="4652700" cy="641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ACTORES DEL SISTEMA</a:t>
            </a:r>
            <a:endParaRPr b="1" sz="3000">
              <a:solidFill>
                <a:srgbClr val="FFFFFF"/>
              </a:solidFill>
              <a:latin typeface="Nunito"/>
              <a:ea typeface="Nunito"/>
              <a:cs typeface="Nunito"/>
              <a:sym typeface="Nunito"/>
            </a:endParaRPr>
          </a:p>
        </p:txBody>
      </p:sp>
      <p:sp>
        <p:nvSpPr>
          <p:cNvPr id="243" name="Google Shape;243;p29"/>
          <p:cNvSpPr txBox="1"/>
          <p:nvPr/>
        </p:nvSpPr>
        <p:spPr>
          <a:xfrm>
            <a:off x="171050" y="3165575"/>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Administrador de clínica dental</a:t>
            </a:r>
            <a:r>
              <a:rPr b="1" lang="es" sz="1500">
                <a:latin typeface="Nunito"/>
                <a:ea typeface="Nunito"/>
                <a:cs typeface="Nunito"/>
                <a:sym typeface="Nunito"/>
              </a:rPr>
              <a:t>:</a:t>
            </a:r>
            <a:endParaRPr b="1" sz="1500">
              <a:latin typeface="Nunito"/>
              <a:ea typeface="Nunito"/>
              <a:cs typeface="Nunito"/>
              <a:sym typeface="Nunito"/>
            </a:endParaRPr>
          </a:p>
          <a:p>
            <a:pPr indent="-311150" lvl="0" marL="457200" marR="0" rtl="0" algn="just">
              <a:lnSpc>
                <a:spcPct val="100000"/>
              </a:lnSpc>
              <a:spcBef>
                <a:spcPts val="0"/>
              </a:spcBef>
              <a:spcAft>
                <a:spcPts val="0"/>
              </a:spcAft>
              <a:buSzPts val="1300"/>
              <a:buFont typeface="Nunito"/>
              <a:buChar char="●"/>
            </a:pPr>
            <a:r>
              <a:rPr lang="es" sz="1300">
                <a:latin typeface="Nunito"/>
                <a:ea typeface="Nunito"/>
                <a:cs typeface="Nunito"/>
                <a:sym typeface="Nunito"/>
              </a:rPr>
              <a:t>Genera informes detallados de los odontogramas.</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Supervisa y mantiene la base de datos de pacientes.</a:t>
            </a:r>
            <a:endParaRPr sz="1300">
              <a:latin typeface="Nunito"/>
              <a:ea typeface="Nunito"/>
              <a:cs typeface="Nunito"/>
              <a:sym typeface="Nunito"/>
            </a:endParaRPr>
          </a:p>
        </p:txBody>
      </p:sp>
      <p:sp>
        <p:nvSpPr>
          <p:cNvPr id="244" name="Google Shape;244;p29"/>
          <p:cNvSpPr txBox="1"/>
          <p:nvPr/>
        </p:nvSpPr>
        <p:spPr>
          <a:xfrm>
            <a:off x="3217500" y="1245788"/>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Asistente dental</a:t>
            </a:r>
            <a:r>
              <a:rPr b="1" lang="es" sz="1500">
                <a:latin typeface="Nunito"/>
                <a:ea typeface="Nunito"/>
                <a:cs typeface="Nunito"/>
                <a:sym typeface="Nunito"/>
              </a:rPr>
              <a:t>:</a:t>
            </a:r>
            <a:endParaRPr b="1" sz="15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A</a:t>
            </a:r>
            <a:r>
              <a:rPr lang="es" sz="1300">
                <a:latin typeface="Nunito"/>
                <a:ea typeface="Nunito"/>
                <a:cs typeface="Nunito"/>
                <a:sym typeface="Nunito"/>
              </a:rPr>
              <a:t>ctualiza el estado dental de los pacientes.</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R</a:t>
            </a:r>
            <a:r>
              <a:rPr lang="es" sz="1300">
                <a:latin typeface="Nunito"/>
                <a:ea typeface="Nunito"/>
                <a:cs typeface="Nunito"/>
                <a:sym typeface="Nunito"/>
              </a:rPr>
              <a:t>evisa y prepara las historias clínicas de los pacientes.</a:t>
            </a:r>
            <a:endParaRPr sz="1300">
              <a:latin typeface="Nunito"/>
              <a:ea typeface="Nunito"/>
              <a:cs typeface="Nunito"/>
              <a:sym typeface="Nunito"/>
            </a:endParaRPr>
          </a:p>
        </p:txBody>
      </p:sp>
      <p:sp>
        <p:nvSpPr>
          <p:cNvPr id="245" name="Google Shape;245;p29"/>
          <p:cNvSpPr txBox="1"/>
          <p:nvPr/>
        </p:nvSpPr>
        <p:spPr>
          <a:xfrm>
            <a:off x="3217500" y="3165575"/>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Médico</a:t>
            </a:r>
            <a:r>
              <a:rPr b="1" lang="es" sz="1500">
                <a:latin typeface="Nunito"/>
                <a:ea typeface="Nunito"/>
                <a:cs typeface="Nunito"/>
                <a:sym typeface="Nunito"/>
              </a:rPr>
              <a:t>:</a:t>
            </a:r>
            <a:endParaRPr b="1" sz="15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Evalúa la información médica y dental del paciente en el sistema para determinar el tipo de tratamiento.</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Registra observaciones y recomendaciones médicas</a:t>
            </a:r>
            <a:endParaRPr sz="1300">
              <a:latin typeface="Nunito"/>
              <a:ea typeface="Nunito"/>
              <a:cs typeface="Nunito"/>
              <a:sym typeface="Nunito"/>
            </a:endParaRPr>
          </a:p>
        </p:txBody>
      </p:sp>
      <p:sp>
        <p:nvSpPr>
          <p:cNvPr id="246" name="Google Shape;246;p29"/>
          <p:cNvSpPr txBox="1"/>
          <p:nvPr/>
        </p:nvSpPr>
        <p:spPr>
          <a:xfrm>
            <a:off x="6263950" y="1245800"/>
            <a:ext cx="2709000" cy="1783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s" sz="1500">
                <a:latin typeface="Nunito"/>
                <a:ea typeface="Nunito"/>
                <a:cs typeface="Nunito"/>
                <a:sym typeface="Nunito"/>
              </a:rPr>
              <a:t>Personal clínico</a:t>
            </a:r>
            <a:r>
              <a:rPr b="1" lang="es" sz="1500">
                <a:latin typeface="Nunito"/>
                <a:ea typeface="Nunito"/>
                <a:cs typeface="Nunito"/>
                <a:sym typeface="Nunito"/>
              </a:rPr>
              <a:t>:</a:t>
            </a:r>
            <a:endParaRPr b="1" sz="15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Registro rápido y eficiente de pacientes de emergencia.</a:t>
            </a:r>
            <a:endParaRPr sz="1300">
              <a:latin typeface="Nunito"/>
              <a:ea typeface="Nunito"/>
              <a:cs typeface="Nunito"/>
              <a:sym typeface="Nunito"/>
            </a:endParaRPr>
          </a:p>
          <a:p>
            <a:pPr indent="-311150" lvl="0" marL="457200" rtl="0" algn="just">
              <a:spcBef>
                <a:spcPts val="0"/>
              </a:spcBef>
              <a:spcAft>
                <a:spcPts val="0"/>
              </a:spcAft>
              <a:buSzPts val="1300"/>
              <a:buFont typeface="Nunito"/>
              <a:buChar char="●"/>
            </a:pPr>
            <a:r>
              <a:rPr lang="es" sz="1300">
                <a:latin typeface="Nunito"/>
                <a:ea typeface="Nunito"/>
                <a:cs typeface="Nunito"/>
                <a:sym typeface="Nunito"/>
              </a:rPr>
              <a:t>Enviar notificaciones y recordatorios a los pacientes.</a:t>
            </a:r>
            <a:endParaRPr sz="13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50" name="Shape 250"/>
        <p:cNvGrpSpPr/>
        <p:nvPr/>
      </p:nvGrpSpPr>
      <p:grpSpPr>
        <a:xfrm>
          <a:off x="0" y="0"/>
          <a:ext cx="0" cy="0"/>
          <a:chOff x="0" y="0"/>
          <a:chExt cx="0" cy="0"/>
        </a:xfrm>
      </p:grpSpPr>
      <p:sp>
        <p:nvSpPr>
          <p:cNvPr id="251" name="Google Shape;251;p30"/>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a:t>
            </a:r>
            <a:r>
              <a:rPr b="1" lang="es" sz="6000"/>
              <a:t> 4</a:t>
            </a:r>
            <a:endParaRPr b="1" sz="6000"/>
          </a:p>
        </p:txBody>
      </p:sp>
      <p:sp>
        <p:nvSpPr>
          <p:cNvPr id="252" name="Google Shape;252;p30"/>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PLANIFICACIÓN DEL PROYECTO</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idx="1" type="body"/>
          </p:nvPr>
        </p:nvSpPr>
        <p:spPr>
          <a:xfrm>
            <a:off x="2502000" y="258175"/>
            <a:ext cx="6366900" cy="3369900"/>
          </a:xfrm>
          <a:prstGeom prst="rect">
            <a:avLst/>
          </a:prstGeom>
        </p:spPr>
        <p:txBody>
          <a:bodyPr anchorCtr="0" anchor="t" bIns="91425" lIns="91425" spcFirstLastPara="1" rIns="91425" wrap="square" tIns="91425">
            <a:normAutofit lnSpcReduction="20000"/>
          </a:bodyPr>
          <a:lstStyle/>
          <a:p>
            <a:pPr indent="-527050" lvl="2" marL="914400" rtl="0" algn="l">
              <a:lnSpc>
                <a:spcPct val="200000"/>
              </a:lnSpc>
              <a:spcBef>
                <a:spcPts val="200"/>
              </a:spcBef>
              <a:spcAft>
                <a:spcPts val="0"/>
              </a:spcAft>
              <a:buClr>
                <a:srgbClr val="000000"/>
              </a:buClr>
              <a:buSzPts val="1100"/>
              <a:buFont typeface="Arial"/>
              <a:buAutoNum type="arabicPeriod"/>
            </a:pPr>
            <a:r>
              <a:rPr b="1" lang="es">
                <a:solidFill>
                  <a:srgbClr val="000000"/>
                </a:solidFill>
                <a:latin typeface="Arial"/>
                <a:ea typeface="Arial"/>
                <a:cs typeface="Arial"/>
                <a:sym typeface="Arial"/>
              </a:rPr>
              <a:t>Sprint Backlog</a:t>
            </a:r>
            <a:endParaRPr b="1">
              <a:solidFill>
                <a:srgbClr val="000000"/>
              </a:solidFill>
              <a:latin typeface="Arial"/>
              <a:ea typeface="Arial"/>
              <a:cs typeface="Arial"/>
              <a:sym typeface="Arial"/>
            </a:endParaRPr>
          </a:p>
          <a:p>
            <a:pPr indent="0" lvl="0" marL="269875" rtl="0" algn="just">
              <a:lnSpc>
                <a:spcPct val="115000"/>
              </a:lnSpc>
              <a:spcBef>
                <a:spcPts val="0"/>
              </a:spcBef>
              <a:spcAft>
                <a:spcPts val="0"/>
              </a:spcAft>
              <a:buNone/>
            </a:pPr>
            <a:r>
              <a:rPr lang="es" sz="1200">
                <a:solidFill>
                  <a:srgbClr val="000000"/>
                </a:solidFill>
                <a:latin typeface="Arial"/>
                <a:ea typeface="Arial"/>
                <a:cs typeface="Arial"/>
                <a:sym typeface="Arial"/>
              </a:rPr>
              <a:t>Es la lista de tareas que el equipo Scrum finalizará durante un sprint de un proyecto. Estos elementos, por lo general, se obtienen del trabajo pendiente del producto o product backlog durante la sesión de planificación de sprint. El trabajo pendiente del sprint evita la corrupción del alcance, ya que identifica exactamente qué hará el equipo, y qué no, durante cada sprint.</a:t>
            </a:r>
            <a:endParaRPr sz="1200">
              <a:solidFill>
                <a:srgbClr val="000000"/>
              </a:solidFill>
              <a:latin typeface="Arial"/>
              <a:ea typeface="Arial"/>
              <a:cs typeface="Arial"/>
              <a:sym typeface="Arial"/>
            </a:endParaRPr>
          </a:p>
          <a:p>
            <a:pPr indent="0" lvl="0" marL="269875" rtl="0" algn="just">
              <a:lnSpc>
                <a:spcPct val="115000"/>
              </a:lnSpc>
              <a:spcBef>
                <a:spcPts val="0"/>
              </a:spcBef>
              <a:spcAft>
                <a:spcPts val="0"/>
              </a:spcAft>
              <a:buNone/>
            </a:pPr>
            <a:r>
              <a:t/>
            </a:r>
            <a:endParaRPr sz="1200">
              <a:solidFill>
                <a:srgbClr val="000000"/>
              </a:solidFill>
              <a:latin typeface="Arial"/>
              <a:ea typeface="Arial"/>
              <a:cs typeface="Arial"/>
              <a:sym typeface="Arial"/>
            </a:endParaRPr>
          </a:p>
          <a:p>
            <a:pPr indent="-755650" lvl="3" marL="1371600" rtl="0" algn="l">
              <a:lnSpc>
                <a:spcPct val="200000"/>
              </a:lnSpc>
              <a:spcBef>
                <a:spcPts val="200"/>
              </a:spcBef>
              <a:spcAft>
                <a:spcPts val="0"/>
              </a:spcAft>
              <a:buClr>
                <a:srgbClr val="000000"/>
              </a:buClr>
              <a:buSzPts val="1100"/>
              <a:buFont typeface="Arial"/>
              <a:buAutoNum type="arabicPeriod"/>
            </a:pPr>
            <a:r>
              <a:rPr b="1" lang="es">
                <a:solidFill>
                  <a:srgbClr val="000000"/>
                </a:solidFill>
                <a:latin typeface="Arial"/>
                <a:ea typeface="Arial"/>
                <a:cs typeface="Arial"/>
                <a:sym typeface="Arial"/>
              </a:rPr>
              <a:t>Sprint 1</a:t>
            </a:r>
            <a:endParaRPr b="1">
              <a:solidFill>
                <a:srgbClr val="000000"/>
              </a:solidFill>
              <a:latin typeface="Arial"/>
              <a:ea typeface="Arial"/>
              <a:cs typeface="Arial"/>
              <a:sym typeface="Arial"/>
            </a:endParaRPr>
          </a:p>
          <a:p>
            <a:pPr indent="0" lvl="0" marL="630555" rtl="0" algn="just">
              <a:lnSpc>
                <a:spcPct val="150000"/>
              </a:lnSpc>
              <a:spcBef>
                <a:spcPts val="0"/>
              </a:spcBef>
              <a:spcAft>
                <a:spcPts val="0"/>
              </a:spcAft>
              <a:buNone/>
            </a:pPr>
            <a:r>
              <a:rPr lang="es" sz="1200">
                <a:solidFill>
                  <a:srgbClr val="000000"/>
                </a:solidFill>
                <a:latin typeface="Arial"/>
                <a:ea typeface="Arial"/>
                <a:cs typeface="Arial"/>
                <a:sym typeface="Arial"/>
              </a:rPr>
              <a:t>La primera iteración cuenta con una duración de 25 días, se planea realizar reuniones con el Product Owner, para proceder a realizar los avances realizados, el equipo de desarrollo realiza reuniones diarias, estas reuniones cuentas con una duración de 20 minutos aproximadamente, realizadas para conocer los avances de cada tarea asignada para el presente Sprint.</a:t>
            </a:r>
            <a:endParaRPr b="1" sz="3600">
              <a:solidFill>
                <a:srgbClr val="000000"/>
              </a:solidFill>
              <a:latin typeface="Arial"/>
              <a:ea typeface="Arial"/>
              <a:cs typeface="Arial"/>
              <a:sym typeface="Arial"/>
            </a:endParaRPr>
          </a:p>
          <a:p>
            <a:pPr indent="0" lvl="0" marL="270510" rtl="0" algn="just">
              <a:lnSpc>
                <a:spcPct val="200000"/>
              </a:lnSpc>
              <a:spcBef>
                <a:spcPts val="800"/>
              </a:spcBef>
              <a:spcAft>
                <a:spcPts val="800"/>
              </a:spcAft>
              <a:buNone/>
            </a:pPr>
            <a:r>
              <a:t/>
            </a:r>
            <a:endParaRPr/>
          </a:p>
        </p:txBody>
      </p:sp>
      <p:pic>
        <p:nvPicPr>
          <p:cNvPr id="258" name="Google Shape;258;p31"/>
          <p:cNvPicPr preferRelativeResize="0"/>
          <p:nvPr/>
        </p:nvPicPr>
        <p:blipFill>
          <a:blip r:embed="rId3">
            <a:alphaModFix/>
          </a:blip>
          <a:stretch>
            <a:fillRect/>
          </a:stretch>
        </p:blipFill>
        <p:spPr>
          <a:xfrm>
            <a:off x="719300" y="3354775"/>
            <a:ext cx="6760051" cy="1426125"/>
          </a:xfrm>
          <a:prstGeom prst="rect">
            <a:avLst/>
          </a:prstGeom>
          <a:noFill/>
          <a:ln>
            <a:noFill/>
          </a:ln>
        </p:spPr>
      </p:pic>
      <p:sp>
        <p:nvSpPr>
          <p:cNvPr id="259" name="Google Shape;259;p31"/>
          <p:cNvSpPr txBox="1"/>
          <p:nvPr/>
        </p:nvSpPr>
        <p:spPr>
          <a:xfrm>
            <a:off x="0" y="1522025"/>
            <a:ext cx="2645100" cy="1154400"/>
          </a:xfrm>
          <a:prstGeom prst="rect">
            <a:avLst/>
          </a:prstGeom>
          <a:noFill/>
          <a:ln>
            <a:noFill/>
          </a:ln>
        </p:spPr>
        <p:txBody>
          <a:bodyPr anchorCtr="0" anchor="t" bIns="91425" lIns="91425" spcFirstLastPara="1" rIns="91425" wrap="square" tIns="91425">
            <a:spAutoFit/>
          </a:bodyPr>
          <a:lstStyle/>
          <a:p>
            <a:pPr indent="0" lvl="0" marL="270510" rtl="0" algn="just">
              <a:lnSpc>
                <a:spcPct val="200000"/>
              </a:lnSpc>
              <a:spcBef>
                <a:spcPts val="0"/>
              </a:spcBef>
              <a:spcAft>
                <a:spcPts val="800"/>
              </a:spcAft>
              <a:buNone/>
            </a:pPr>
            <a:r>
              <a:rPr lang="es" sz="900" u="sng">
                <a:solidFill>
                  <a:srgbClr val="1155CC"/>
                </a:solidFill>
                <a:hlinkClick r:id="rId4">
                  <a:extLst>
                    <a:ext uri="{A12FA001-AC4F-418D-AE19-62706E023703}">
                      <ahyp:hlinkClr val="tx"/>
                    </a:ext>
                  </a:extLst>
                </a:hlinkClick>
              </a:rPr>
              <a:t>https://docs.google.com/spreadsheets/d/1bv0JrH8vdqgaMT03EvMGOo09vd6eTwaB/edit?usp=sharing&amp;ouid=102723882039544644411&amp;rtpof=true&amp;sd=true</a:t>
            </a:r>
            <a:r>
              <a:rPr lang="es" sz="900"/>
              <a:t>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4" name="Shape 134"/>
        <p:cNvGrpSpPr/>
        <p:nvPr/>
      </p:nvGrpSpPr>
      <p:grpSpPr>
        <a:xfrm>
          <a:off x="0" y="0"/>
          <a:ext cx="0" cy="0"/>
          <a:chOff x="0" y="0"/>
          <a:chExt cx="0" cy="0"/>
        </a:xfrm>
      </p:grpSpPr>
      <p:sp>
        <p:nvSpPr>
          <p:cNvPr id="135" name="Google Shape;135;p14"/>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1</a:t>
            </a:r>
            <a:endParaRPr b="1" sz="6000"/>
          </a:p>
        </p:txBody>
      </p:sp>
      <p:sp>
        <p:nvSpPr>
          <p:cNvPr id="136" name="Google Shape;136;p14"/>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25000" lnSpcReduction="20000"/>
          </a:bodyPr>
          <a:lstStyle/>
          <a:p>
            <a:pPr indent="0" lvl="0" marL="0" rtl="0" algn="ctr">
              <a:lnSpc>
                <a:spcPct val="200000"/>
              </a:lnSpc>
              <a:spcBef>
                <a:spcPts val="0"/>
              </a:spcBef>
              <a:spcAft>
                <a:spcPts val="0"/>
              </a:spcAft>
              <a:buNone/>
            </a:pPr>
            <a:r>
              <a:rPr b="1" lang="es" sz="10000">
                <a:solidFill>
                  <a:schemeClr val="lt1"/>
                </a:solidFill>
                <a:latin typeface="Nunito"/>
                <a:ea typeface="Nunito"/>
                <a:cs typeface="Nunito"/>
                <a:sym typeface="Nunito"/>
              </a:rPr>
              <a:t>PLANTEAMIENTO DEL ESTUDIO</a:t>
            </a:r>
            <a:endParaRPr b="1" sz="10000">
              <a:solidFill>
                <a:schemeClr val="lt1"/>
              </a:solidFill>
              <a:latin typeface="Nunito"/>
              <a:ea typeface="Nunito"/>
              <a:cs typeface="Nunito"/>
              <a:sym typeface="Nunito"/>
            </a:endParaRPr>
          </a:p>
          <a:p>
            <a:pPr indent="0" lvl="0" marL="0" rtl="0" algn="ctr">
              <a:lnSpc>
                <a:spcPct val="200000"/>
              </a:lnSpc>
              <a:spcBef>
                <a:spcPts val="600"/>
              </a:spcBef>
              <a:spcAft>
                <a:spcPts val="600"/>
              </a:spcAft>
              <a:buNone/>
            </a:pPr>
            <a:r>
              <a:rPr b="1" lang="es" sz="3200">
                <a:solidFill>
                  <a:schemeClr val="lt1"/>
                </a:solidFill>
                <a:latin typeface="Nunito"/>
                <a:ea typeface="Nunito"/>
                <a:cs typeface="Nunito"/>
                <a:sym typeface="Nunito"/>
              </a:rPr>
              <a:t> </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idx="1" type="body"/>
          </p:nvPr>
        </p:nvSpPr>
        <p:spPr>
          <a:xfrm>
            <a:off x="2502000" y="258175"/>
            <a:ext cx="6366900" cy="3369900"/>
          </a:xfrm>
          <a:prstGeom prst="rect">
            <a:avLst/>
          </a:prstGeom>
        </p:spPr>
        <p:txBody>
          <a:bodyPr anchorCtr="0" anchor="t" bIns="91425" lIns="91425" spcFirstLastPara="1" rIns="91425" wrap="square" tIns="91425">
            <a:normAutofit/>
          </a:bodyPr>
          <a:lstStyle/>
          <a:p>
            <a:pPr indent="-429895" lvl="2" marL="630555" rtl="0" algn="l">
              <a:lnSpc>
                <a:spcPct val="200000"/>
              </a:lnSpc>
              <a:spcBef>
                <a:spcPts val="200"/>
              </a:spcBef>
              <a:spcAft>
                <a:spcPts val="0"/>
              </a:spcAft>
              <a:buClr>
                <a:srgbClr val="000000"/>
              </a:buClr>
              <a:buSzPts val="1100"/>
              <a:buFont typeface="Arial"/>
              <a:buAutoNum type="arabicPeriod"/>
            </a:pPr>
            <a:r>
              <a:rPr b="1" lang="es">
                <a:solidFill>
                  <a:srgbClr val="000000"/>
                </a:solidFill>
                <a:latin typeface="Arial"/>
                <a:ea typeface="Arial"/>
                <a:cs typeface="Arial"/>
                <a:sym typeface="Arial"/>
              </a:rPr>
              <a:t>Sprint 2</a:t>
            </a:r>
            <a:endParaRPr b="1">
              <a:solidFill>
                <a:srgbClr val="000000"/>
              </a:solidFill>
              <a:latin typeface="Arial"/>
              <a:ea typeface="Arial"/>
              <a:cs typeface="Arial"/>
              <a:sym typeface="Arial"/>
            </a:endParaRPr>
          </a:p>
          <a:p>
            <a:pPr indent="0" lvl="0" marL="719999" rtl="0" algn="just">
              <a:lnSpc>
                <a:spcPct val="200000"/>
              </a:lnSpc>
              <a:spcBef>
                <a:spcPts val="0"/>
              </a:spcBef>
              <a:spcAft>
                <a:spcPts val="0"/>
              </a:spcAft>
              <a:buNone/>
            </a:pPr>
            <a:r>
              <a:rPr lang="es" sz="1200">
                <a:solidFill>
                  <a:srgbClr val="000000"/>
                </a:solidFill>
                <a:latin typeface="Arial"/>
                <a:ea typeface="Arial"/>
                <a:cs typeface="Arial"/>
                <a:sym typeface="Arial"/>
              </a:rPr>
              <a:t>La cuarta iteración cuenta con una duración de 10 días, en esta iteración se establecieron los objetivos y se creó el backlog del sprint, destacando el registro eficiente de datos personales del paciente como una tarea clave. La fase de pruebas asegura la calidad del sistema antes de la reunión de demostración y revisión del sprint, donde se evaluaron los avances.</a:t>
            </a:r>
            <a:r>
              <a:rPr lang="es" sz="1100">
                <a:solidFill>
                  <a:srgbClr val="000000"/>
                </a:solidFill>
                <a:latin typeface="Arial"/>
                <a:ea typeface="Arial"/>
                <a:cs typeface="Arial"/>
                <a:sym typeface="Arial"/>
              </a:rPr>
              <a:t> </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None/>
            </a:pPr>
            <a:r>
              <a:t/>
            </a:r>
            <a:endParaRPr/>
          </a:p>
        </p:txBody>
      </p:sp>
      <p:pic>
        <p:nvPicPr>
          <p:cNvPr id="265" name="Google Shape;265;p32"/>
          <p:cNvPicPr preferRelativeResize="0"/>
          <p:nvPr/>
        </p:nvPicPr>
        <p:blipFill>
          <a:blip r:embed="rId3">
            <a:alphaModFix/>
          </a:blip>
          <a:stretch>
            <a:fillRect/>
          </a:stretch>
        </p:blipFill>
        <p:spPr>
          <a:xfrm>
            <a:off x="319900" y="2670275"/>
            <a:ext cx="7848999" cy="146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idx="1" type="body"/>
          </p:nvPr>
        </p:nvSpPr>
        <p:spPr>
          <a:xfrm>
            <a:off x="2502000" y="258175"/>
            <a:ext cx="6366900" cy="3369900"/>
          </a:xfrm>
          <a:prstGeom prst="rect">
            <a:avLst/>
          </a:prstGeom>
        </p:spPr>
        <p:txBody>
          <a:bodyPr anchorCtr="0" anchor="t" bIns="91425" lIns="91425" spcFirstLastPara="1" rIns="91425" wrap="square" tIns="91425">
            <a:normAutofit/>
          </a:bodyPr>
          <a:lstStyle/>
          <a:p>
            <a:pPr indent="-429895" lvl="2" marL="630555" rtl="0" algn="l">
              <a:lnSpc>
                <a:spcPct val="200000"/>
              </a:lnSpc>
              <a:spcBef>
                <a:spcPts val="200"/>
              </a:spcBef>
              <a:spcAft>
                <a:spcPts val="0"/>
              </a:spcAft>
              <a:buClr>
                <a:srgbClr val="000000"/>
              </a:buClr>
              <a:buSzPts val="1100"/>
              <a:buFont typeface="Arial"/>
              <a:buAutoNum type="arabicPeriod"/>
            </a:pPr>
            <a:r>
              <a:rPr b="1" lang="es">
                <a:solidFill>
                  <a:srgbClr val="000000"/>
                </a:solidFill>
                <a:latin typeface="Arial"/>
                <a:ea typeface="Arial"/>
                <a:cs typeface="Arial"/>
                <a:sym typeface="Arial"/>
              </a:rPr>
              <a:t>Sprint 3</a:t>
            </a:r>
            <a:endParaRPr b="1">
              <a:solidFill>
                <a:srgbClr val="000000"/>
              </a:solidFill>
              <a:latin typeface="Arial"/>
              <a:ea typeface="Arial"/>
              <a:cs typeface="Arial"/>
              <a:sym typeface="Arial"/>
            </a:endParaRPr>
          </a:p>
          <a:p>
            <a:pPr indent="0" lvl="0" marL="720090" rtl="0" algn="just">
              <a:lnSpc>
                <a:spcPct val="150000"/>
              </a:lnSpc>
              <a:spcBef>
                <a:spcPts val="0"/>
              </a:spcBef>
              <a:spcAft>
                <a:spcPts val="0"/>
              </a:spcAft>
              <a:buNone/>
            </a:pPr>
            <a:r>
              <a:rPr lang="es" sz="1200">
                <a:solidFill>
                  <a:srgbClr val="000000"/>
                </a:solidFill>
                <a:latin typeface="Arial"/>
                <a:ea typeface="Arial"/>
                <a:cs typeface="Arial"/>
                <a:sym typeface="Arial"/>
              </a:rPr>
              <a:t>La tercera iteración cuenta con una duración de 25 días, durante la reunión de planeación del sprint, se definieron los objetivos y se generó el backlog del sprint, detallando las tareas clave. Nos enfocamos en la programación de generación de informes de odontograma y el actualizar información La etapa de pruebas asegura la calidad del sistema antes de la reunión de demostración y revisión del sprint, donde se evaluaron los avances logrados.</a:t>
            </a:r>
            <a:endParaRPr b="1" sz="1100">
              <a:solidFill>
                <a:srgbClr val="000000"/>
              </a:solidFill>
              <a:latin typeface="Arial"/>
              <a:ea typeface="Arial"/>
              <a:cs typeface="Arial"/>
              <a:sym typeface="Arial"/>
            </a:endParaRPr>
          </a:p>
          <a:p>
            <a:pPr indent="0" lvl="0" marL="270510" rtl="0" algn="just">
              <a:lnSpc>
                <a:spcPct val="200000"/>
              </a:lnSpc>
              <a:spcBef>
                <a:spcPts val="0"/>
              </a:spcBef>
              <a:spcAft>
                <a:spcPts val="800"/>
              </a:spcAft>
              <a:buNone/>
            </a:pPr>
            <a:r>
              <a:t/>
            </a:r>
            <a:endParaRPr/>
          </a:p>
        </p:txBody>
      </p:sp>
      <p:pic>
        <p:nvPicPr>
          <p:cNvPr id="271" name="Google Shape;271;p33"/>
          <p:cNvPicPr preferRelativeResize="0"/>
          <p:nvPr/>
        </p:nvPicPr>
        <p:blipFill>
          <a:blip r:embed="rId3">
            <a:alphaModFix/>
          </a:blip>
          <a:stretch>
            <a:fillRect/>
          </a:stretch>
        </p:blipFill>
        <p:spPr>
          <a:xfrm>
            <a:off x="404000" y="2711650"/>
            <a:ext cx="8252524" cy="1704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idx="1" type="body"/>
          </p:nvPr>
        </p:nvSpPr>
        <p:spPr>
          <a:xfrm>
            <a:off x="2502000" y="258175"/>
            <a:ext cx="6366900" cy="3369900"/>
          </a:xfrm>
          <a:prstGeom prst="rect">
            <a:avLst/>
          </a:prstGeom>
        </p:spPr>
        <p:txBody>
          <a:bodyPr anchorCtr="0" anchor="t" bIns="91425" lIns="91425" spcFirstLastPara="1" rIns="91425" wrap="square" tIns="91425">
            <a:normAutofit fontScale="92500" lnSpcReduction="10000"/>
          </a:bodyPr>
          <a:lstStyle/>
          <a:p>
            <a:pPr indent="-424656" lvl="2" marL="630555" rtl="0" algn="l">
              <a:lnSpc>
                <a:spcPct val="200000"/>
              </a:lnSpc>
              <a:spcBef>
                <a:spcPts val="200"/>
              </a:spcBef>
              <a:spcAft>
                <a:spcPts val="0"/>
              </a:spcAft>
              <a:buClr>
                <a:srgbClr val="000000"/>
              </a:buClr>
              <a:buSzPct val="100000"/>
              <a:buFont typeface="Arial"/>
              <a:buAutoNum type="arabicPeriod"/>
            </a:pPr>
            <a:r>
              <a:rPr b="1" lang="es">
                <a:solidFill>
                  <a:srgbClr val="000000"/>
                </a:solidFill>
                <a:latin typeface="Arial"/>
                <a:ea typeface="Arial"/>
                <a:cs typeface="Arial"/>
                <a:sym typeface="Arial"/>
              </a:rPr>
              <a:t>Sprint 4</a:t>
            </a:r>
            <a:endParaRPr b="1">
              <a:solidFill>
                <a:srgbClr val="000000"/>
              </a:solidFill>
              <a:latin typeface="Arial"/>
              <a:ea typeface="Arial"/>
              <a:cs typeface="Arial"/>
              <a:sym typeface="Arial"/>
            </a:endParaRPr>
          </a:p>
          <a:p>
            <a:pPr indent="0" lvl="0" marL="630000" rtl="0" algn="just">
              <a:lnSpc>
                <a:spcPct val="200000"/>
              </a:lnSpc>
              <a:spcBef>
                <a:spcPts val="0"/>
              </a:spcBef>
              <a:spcAft>
                <a:spcPts val="0"/>
              </a:spcAft>
              <a:buNone/>
            </a:pPr>
            <a:r>
              <a:rPr lang="es" sz="1200">
                <a:solidFill>
                  <a:srgbClr val="000000"/>
                </a:solidFill>
                <a:latin typeface="Arial"/>
                <a:ea typeface="Arial"/>
                <a:cs typeface="Arial"/>
                <a:sym typeface="Arial"/>
              </a:rPr>
              <a:t>La cuarta iteración cuenta con una duración de 10 días, en esta iteración se establecieron los objetivos y se creó el backlog del sprint, destacando el registro eficiente de datos personales del paciente como una tarea clave. Nos enfocamos en mejorar la experiencia del paciente mediante la gestión del odontograma de pacientes. La implementación de notificaciones de resultados de laboratorio optimiza la comunicación de información relevante.</a:t>
            </a:r>
            <a:r>
              <a:rPr lang="es" sz="1100">
                <a:solidFill>
                  <a:srgbClr val="000000"/>
                </a:solidFill>
                <a:latin typeface="Arial"/>
                <a:ea typeface="Arial"/>
                <a:cs typeface="Arial"/>
                <a:sym typeface="Arial"/>
              </a:rPr>
              <a:t> </a:t>
            </a:r>
            <a:r>
              <a:rPr lang="es" sz="1200">
                <a:solidFill>
                  <a:srgbClr val="000000"/>
                </a:solidFill>
                <a:latin typeface="Arial"/>
                <a:ea typeface="Arial"/>
                <a:cs typeface="Arial"/>
                <a:sym typeface="Arial"/>
              </a:rPr>
              <a:t>La fase de pruebas asegura la calidad del sistema antes de la reunión de demostración y revisión del sprint, donde se evaluaron los avances.</a:t>
            </a:r>
            <a:r>
              <a:rPr lang="es" sz="1100">
                <a:solidFill>
                  <a:srgbClr val="000000"/>
                </a:solidFill>
                <a:latin typeface="Arial"/>
                <a:ea typeface="Arial"/>
                <a:cs typeface="Arial"/>
                <a:sym typeface="Arial"/>
              </a:rPr>
              <a:t> </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None/>
            </a:pPr>
            <a:r>
              <a:t/>
            </a:r>
            <a:endParaRPr/>
          </a:p>
        </p:txBody>
      </p:sp>
      <p:pic>
        <p:nvPicPr>
          <p:cNvPr id="277" name="Google Shape;277;p34"/>
          <p:cNvPicPr preferRelativeResize="0"/>
          <p:nvPr/>
        </p:nvPicPr>
        <p:blipFill>
          <a:blip r:embed="rId3">
            <a:alphaModFix/>
          </a:blip>
          <a:stretch>
            <a:fillRect/>
          </a:stretch>
        </p:blipFill>
        <p:spPr>
          <a:xfrm>
            <a:off x="472975" y="3301375"/>
            <a:ext cx="8045000" cy="1533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idx="1" type="body"/>
          </p:nvPr>
        </p:nvSpPr>
        <p:spPr>
          <a:xfrm>
            <a:off x="3142475" y="474975"/>
            <a:ext cx="6366900" cy="3369900"/>
          </a:xfrm>
          <a:prstGeom prst="rect">
            <a:avLst/>
          </a:prstGeom>
        </p:spPr>
        <p:txBody>
          <a:bodyPr anchorCtr="0" anchor="t" bIns="91425" lIns="91425" spcFirstLastPara="1" rIns="91425" wrap="square" tIns="91425">
            <a:normAutofit/>
          </a:bodyPr>
          <a:lstStyle/>
          <a:p>
            <a:pPr indent="0" lvl="0" marL="0" rtl="0" algn="l">
              <a:lnSpc>
                <a:spcPct val="200000"/>
              </a:lnSpc>
              <a:spcBef>
                <a:spcPts val="200"/>
              </a:spcBef>
              <a:spcAft>
                <a:spcPts val="0"/>
              </a:spcAft>
              <a:buNone/>
            </a:pPr>
            <a:r>
              <a:rPr b="1" lang="es" sz="1400">
                <a:solidFill>
                  <a:srgbClr val="000000"/>
                </a:solidFill>
                <a:latin typeface="Arial"/>
                <a:ea typeface="Arial"/>
                <a:cs typeface="Arial"/>
                <a:sym typeface="Arial"/>
              </a:rPr>
              <a:t>Cronograma de Actividades</a:t>
            </a:r>
            <a:endParaRPr b="1" sz="1400">
              <a:solidFill>
                <a:srgbClr val="000000"/>
              </a:solidFill>
              <a:latin typeface="Arial"/>
              <a:ea typeface="Arial"/>
              <a:cs typeface="Arial"/>
              <a:sym typeface="Arial"/>
            </a:endParaRPr>
          </a:p>
          <a:p>
            <a:pPr indent="0" lvl="0" marL="270510" rtl="0" algn="just">
              <a:lnSpc>
                <a:spcPct val="200000"/>
              </a:lnSpc>
              <a:spcBef>
                <a:spcPts val="0"/>
              </a:spcBef>
              <a:spcAft>
                <a:spcPts val="800"/>
              </a:spcAft>
              <a:buNone/>
            </a:pPr>
            <a:r>
              <a:t/>
            </a:r>
            <a:endParaRPr/>
          </a:p>
        </p:txBody>
      </p:sp>
      <p:pic>
        <p:nvPicPr>
          <p:cNvPr id="283" name="Google Shape;283;p35"/>
          <p:cNvPicPr preferRelativeResize="0"/>
          <p:nvPr/>
        </p:nvPicPr>
        <p:blipFill>
          <a:blip r:embed="rId3">
            <a:alphaModFix/>
          </a:blip>
          <a:stretch>
            <a:fillRect/>
          </a:stretch>
        </p:blipFill>
        <p:spPr>
          <a:xfrm>
            <a:off x="1485900" y="1196875"/>
            <a:ext cx="6172200" cy="3476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idx="1" type="body"/>
          </p:nvPr>
        </p:nvSpPr>
        <p:spPr>
          <a:xfrm>
            <a:off x="3142475" y="474975"/>
            <a:ext cx="6366900" cy="3369900"/>
          </a:xfrm>
          <a:prstGeom prst="rect">
            <a:avLst/>
          </a:prstGeom>
        </p:spPr>
        <p:txBody>
          <a:bodyPr anchorCtr="0" anchor="t" bIns="91425" lIns="91425" spcFirstLastPara="1" rIns="91425" wrap="square" tIns="91425">
            <a:normAutofit/>
          </a:bodyPr>
          <a:lstStyle/>
          <a:p>
            <a:pPr indent="0" lvl="0" marL="0" rtl="0" algn="l">
              <a:lnSpc>
                <a:spcPct val="200000"/>
              </a:lnSpc>
              <a:spcBef>
                <a:spcPts val="200"/>
              </a:spcBef>
              <a:spcAft>
                <a:spcPts val="0"/>
              </a:spcAft>
              <a:buNone/>
            </a:pPr>
            <a:r>
              <a:rPr b="1" lang="es" sz="1400">
                <a:solidFill>
                  <a:srgbClr val="000000"/>
                </a:solidFill>
                <a:latin typeface="Arial"/>
                <a:ea typeface="Arial"/>
                <a:cs typeface="Arial"/>
                <a:sym typeface="Arial"/>
              </a:rPr>
              <a:t>GESTIÓN</a:t>
            </a:r>
            <a:r>
              <a:rPr b="1" lang="es" sz="1400">
                <a:solidFill>
                  <a:srgbClr val="000000"/>
                </a:solidFill>
                <a:latin typeface="Arial"/>
                <a:ea typeface="Arial"/>
                <a:cs typeface="Arial"/>
                <a:sym typeface="Arial"/>
              </a:rPr>
              <a:t> DE RIESGOS</a:t>
            </a:r>
            <a:endParaRPr b="1" sz="1400">
              <a:solidFill>
                <a:srgbClr val="000000"/>
              </a:solidFill>
              <a:latin typeface="Arial"/>
              <a:ea typeface="Arial"/>
              <a:cs typeface="Arial"/>
              <a:sym typeface="Arial"/>
            </a:endParaRPr>
          </a:p>
          <a:p>
            <a:pPr indent="0" lvl="0" marL="270510" rtl="0" algn="just">
              <a:lnSpc>
                <a:spcPct val="200000"/>
              </a:lnSpc>
              <a:spcBef>
                <a:spcPts val="0"/>
              </a:spcBef>
              <a:spcAft>
                <a:spcPts val="800"/>
              </a:spcAft>
              <a:buNone/>
            </a:pPr>
            <a:r>
              <a:t/>
            </a:r>
            <a:endParaRPr/>
          </a:p>
        </p:txBody>
      </p:sp>
      <p:pic>
        <p:nvPicPr>
          <p:cNvPr id="289" name="Google Shape;289;p36"/>
          <p:cNvPicPr preferRelativeResize="0"/>
          <p:nvPr/>
        </p:nvPicPr>
        <p:blipFill>
          <a:blip r:embed="rId3">
            <a:alphaModFix/>
          </a:blip>
          <a:stretch>
            <a:fillRect/>
          </a:stretch>
        </p:blipFill>
        <p:spPr>
          <a:xfrm>
            <a:off x="396587" y="1099401"/>
            <a:ext cx="8350825" cy="3136776"/>
          </a:xfrm>
          <a:prstGeom prst="rect">
            <a:avLst/>
          </a:prstGeom>
          <a:noFill/>
          <a:ln>
            <a:noFill/>
          </a:ln>
        </p:spPr>
      </p:pic>
      <p:sp>
        <p:nvSpPr>
          <p:cNvPr id="290" name="Google Shape;290;p36"/>
          <p:cNvSpPr txBox="1"/>
          <p:nvPr/>
        </p:nvSpPr>
        <p:spPr>
          <a:xfrm>
            <a:off x="1224150" y="4359825"/>
            <a:ext cx="6695700" cy="536700"/>
          </a:xfrm>
          <a:prstGeom prst="rect">
            <a:avLst/>
          </a:prstGeom>
          <a:noFill/>
          <a:ln>
            <a:noFill/>
          </a:ln>
        </p:spPr>
        <p:txBody>
          <a:bodyPr anchorCtr="0" anchor="t" bIns="91425" lIns="91425" spcFirstLastPara="1" rIns="91425" wrap="square" tIns="91425">
            <a:spAutoFit/>
          </a:bodyPr>
          <a:lstStyle/>
          <a:p>
            <a:pPr indent="0" lvl="0" marL="269999" rtl="0" algn="l">
              <a:lnSpc>
                <a:spcPct val="107916"/>
              </a:lnSpc>
              <a:spcBef>
                <a:spcPts val="0"/>
              </a:spcBef>
              <a:spcAft>
                <a:spcPts val="800"/>
              </a:spcAft>
              <a:buNone/>
            </a:pPr>
            <a:r>
              <a:rPr lang="es" sz="1100" u="sng">
                <a:solidFill>
                  <a:srgbClr val="1155CC"/>
                </a:solidFill>
                <a:hlinkClick r:id="rId4">
                  <a:extLst>
                    <a:ext uri="{A12FA001-AC4F-418D-AE19-62706E023703}">
                      <ahyp:hlinkClr val="tx"/>
                    </a:ext>
                  </a:extLst>
                </a:hlinkClick>
              </a:rPr>
              <a:t>https://docs.google.com/spreadsheets/d/1XmRgKvUfqhNuZaHf6roL51u32rR6VpOp/edit?usp=sharing&amp;ouid=102723882039544644411&amp;rtpof=true&amp;sd=true</a:t>
            </a:r>
            <a:r>
              <a:rPr lang="es" sz="1100"/>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4" name="Shape 294"/>
        <p:cNvGrpSpPr/>
        <p:nvPr/>
      </p:nvGrpSpPr>
      <p:grpSpPr>
        <a:xfrm>
          <a:off x="0" y="0"/>
          <a:ext cx="0" cy="0"/>
          <a:chOff x="0" y="0"/>
          <a:chExt cx="0" cy="0"/>
        </a:xfrm>
      </p:grpSpPr>
      <p:sp>
        <p:nvSpPr>
          <p:cNvPr id="295" name="Google Shape;295;p37"/>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5</a:t>
            </a:r>
            <a:endParaRPr b="1" sz="6000"/>
          </a:p>
        </p:txBody>
      </p:sp>
      <p:sp>
        <p:nvSpPr>
          <p:cNvPr id="296" name="Google Shape;296;p37"/>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700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DISEÑO DEL SISTEMA DE INFORMACION</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8"/>
          <p:cNvPicPr preferRelativeResize="0"/>
          <p:nvPr/>
        </p:nvPicPr>
        <p:blipFill>
          <a:blip r:embed="rId3">
            <a:alphaModFix/>
          </a:blip>
          <a:stretch>
            <a:fillRect/>
          </a:stretch>
        </p:blipFill>
        <p:spPr>
          <a:xfrm>
            <a:off x="5194375" y="2348800"/>
            <a:ext cx="3843925" cy="2612175"/>
          </a:xfrm>
          <a:prstGeom prst="rect">
            <a:avLst/>
          </a:prstGeom>
          <a:noFill/>
          <a:ln>
            <a:noFill/>
          </a:ln>
        </p:spPr>
      </p:pic>
      <p:sp>
        <p:nvSpPr>
          <p:cNvPr id="302" name="Google Shape;302;p38"/>
          <p:cNvSpPr txBox="1"/>
          <p:nvPr/>
        </p:nvSpPr>
        <p:spPr>
          <a:xfrm>
            <a:off x="394325" y="44481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a:t>Diagramas de casos de uso</a:t>
            </a:r>
            <a:endParaRPr sz="1700"/>
          </a:p>
        </p:txBody>
      </p:sp>
      <p:sp>
        <p:nvSpPr>
          <p:cNvPr id="303" name="Google Shape;303;p38"/>
          <p:cNvSpPr txBox="1"/>
          <p:nvPr/>
        </p:nvSpPr>
        <p:spPr>
          <a:xfrm>
            <a:off x="5878550" y="2064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a:t>Diagramas de secuencia</a:t>
            </a:r>
            <a:endParaRPr sz="1700"/>
          </a:p>
        </p:txBody>
      </p:sp>
      <p:pic>
        <p:nvPicPr>
          <p:cNvPr id="304" name="Google Shape;304;p38"/>
          <p:cNvPicPr preferRelativeResize="0"/>
          <p:nvPr/>
        </p:nvPicPr>
        <p:blipFill>
          <a:blip r:embed="rId4">
            <a:alphaModFix/>
          </a:blip>
          <a:stretch>
            <a:fillRect/>
          </a:stretch>
        </p:blipFill>
        <p:spPr>
          <a:xfrm>
            <a:off x="322677" y="606625"/>
            <a:ext cx="4731425" cy="36162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9"/>
          <p:cNvPicPr preferRelativeResize="0"/>
          <p:nvPr/>
        </p:nvPicPr>
        <p:blipFill>
          <a:blip r:embed="rId3">
            <a:alphaModFix/>
          </a:blip>
          <a:stretch>
            <a:fillRect/>
          </a:stretch>
        </p:blipFill>
        <p:spPr>
          <a:xfrm>
            <a:off x="5172525" y="435750"/>
            <a:ext cx="3655175" cy="4565950"/>
          </a:xfrm>
          <a:prstGeom prst="rect">
            <a:avLst/>
          </a:prstGeom>
          <a:noFill/>
          <a:ln>
            <a:noFill/>
          </a:ln>
        </p:spPr>
      </p:pic>
      <p:pic>
        <p:nvPicPr>
          <p:cNvPr id="310" name="Google Shape;310;p39"/>
          <p:cNvPicPr preferRelativeResize="0"/>
          <p:nvPr/>
        </p:nvPicPr>
        <p:blipFill>
          <a:blip r:embed="rId4">
            <a:alphaModFix/>
          </a:blip>
          <a:stretch>
            <a:fillRect/>
          </a:stretch>
        </p:blipFill>
        <p:spPr>
          <a:xfrm>
            <a:off x="124975" y="508625"/>
            <a:ext cx="4855724" cy="3266725"/>
          </a:xfrm>
          <a:prstGeom prst="rect">
            <a:avLst/>
          </a:prstGeom>
          <a:noFill/>
          <a:ln>
            <a:noFill/>
          </a:ln>
        </p:spPr>
      </p:pic>
      <p:sp>
        <p:nvSpPr>
          <p:cNvPr id="311" name="Google Shape;311;p39"/>
          <p:cNvSpPr txBox="1"/>
          <p:nvPr/>
        </p:nvSpPr>
        <p:spPr>
          <a:xfrm>
            <a:off x="5439775" y="817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a:t>Diseño conceptual (E/R)</a:t>
            </a:r>
            <a:endParaRPr sz="1700"/>
          </a:p>
        </p:txBody>
      </p:sp>
      <p:sp>
        <p:nvSpPr>
          <p:cNvPr id="312" name="Google Shape;312;p39"/>
          <p:cNvSpPr txBox="1"/>
          <p:nvPr/>
        </p:nvSpPr>
        <p:spPr>
          <a:xfrm>
            <a:off x="724450" y="3841725"/>
            <a:ext cx="3000000" cy="415500"/>
          </a:xfrm>
          <a:prstGeom prst="rect">
            <a:avLst/>
          </a:prstGeom>
          <a:noFill/>
          <a:ln>
            <a:noFill/>
          </a:ln>
        </p:spPr>
        <p:txBody>
          <a:bodyPr anchorCtr="0" anchor="t" bIns="91425" lIns="91425" spcFirstLastPara="1" rIns="91425" wrap="square" tIns="91425">
            <a:spAutoFit/>
          </a:bodyPr>
          <a:lstStyle/>
          <a:p>
            <a:pPr indent="0" lvl="0" marL="914400" rtl="0" algn="l">
              <a:lnSpc>
                <a:spcPct val="200000"/>
              </a:lnSpc>
              <a:spcBef>
                <a:spcPts val="200"/>
              </a:spcBef>
              <a:spcAft>
                <a:spcPts val="0"/>
              </a:spcAft>
              <a:buNone/>
            </a:pPr>
            <a:r>
              <a:rPr b="1" lang="es" sz="1500"/>
              <a:t>Diseño físico</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1385850" y="1383850"/>
            <a:ext cx="6372300" cy="1379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sp>
        <p:nvSpPr>
          <p:cNvPr id="318" name="Google Shape;318;p40"/>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pic>
        <p:nvPicPr>
          <p:cNvPr id="319" name="Google Shape;319;p40"/>
          <p:cNvPicPr preferRelativeResize="0"/>
          <p:nvPr/>
        </p:nvPicPr>
        <p:blipFill>
          <a:blip r:embed="rId3">
            <a:alphaModFix/>
          </a:blip>
          <a:stretch>
            <a:fillRect/>
          </a:stretch>
        </p:blipFill>
        <p:spPr>
          <a:xfrm>
            <a:off x="164150" y="689100"/>
            <a:ext cx="8815700" cy="3631725"/>
          </a:xfrm>
          <a:prstGeom prst="rect">
            <a:avLst/>
          </a:prstGeom>
          <a:noFill/>
          <a:ln>
            <a:noFill/>
          </a:ln>
        </p:spPr>
      </p:pic>
      <p:sp>
        <p:nvSpPr>
          <p:cNvPr id="320" name="Google Shape;320;p40"/>
          <p:cNvSpPr txBox="1"/>
          <p:nvPr/>
        </p:nvSpPr>
        <p:spPr>
          <a:xfrm>
            <a:off x="3716750" y="16785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lógico</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1"/>
          <p:cNvPicPr preferRelativeResize="0"/>
          <p:nvPr/>
        </p:nvPicPr>
        <p:blipFill>
          <a:blip r:embed="rId3">
            <a:alphaModFix/>
          </a:blip>
          <a:stretch>
            <a:fillRect/>
          </a:stretch>
        </p:blipFill>
        <p:spPr>
          <a:xfrm>
            <a:off x="476125" y="739875"/>
            <a:ext cx="7908875" cy="4074700"/>
          </a:xfrm>
          <a:prstGeom prst="rect">
            <a:avLst/>
          </a:prstGeom>
          <a:noFill/>
          <a:ln>
            <a:noFill/>
          </a:ln>
        </p:spPr>
      </p:pic>
      <p:sp>
        <p:nvSpPr>
          <p:cNvPr id="326" name="Google Shape;326;p41"/>
          <p:cNvSpPr txBox="1"/>
          <p:nvPr/>
        </p:nvSpPr>
        <p:spPr>
          <a:xfrm>
            <a:off x="2814075" y="2398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de Interfaces Básicas</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idx="1" type="body"/>
          </p:nvPr>
        </p:nvSpPr>
        <p:spPr>
          <a:xfrm>
            <a:off x="1618075" y="0"/>
            <a:ext cx="757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Aspectos Generales de la Empres ORGANIGRAMA</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42" name="Google Shape;142;p15"/>
          <p:cNvSpPr txBox="1"/>
          <p:nvPr/>
        </p:nvSpPr>
        <p:spPr>
          <a:xfrm>
            <a:off x="6509750" y="1297725"/>
            <a:ext cx="2380500" cy="159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latin typeface="Nunito"/>
                <a:ea typeface="Nunito"/>
                <a:cs typeface="Nunito"/>
                <a:sym typeface="Nunito"/>
              </a:rPr>
              <a:t>Para comprender mejor el funcionamiento y la jerarquía de nuestra empresa, a continuación se presenta el organigrama corporativo</a:t>
            </a:r>
            <a:endParaRPr>
              <a:latin typeface="Nunito"/>
              <a:ea typeface="Nunito"/>
              <a:cs typeface="Nunito"/>
              <a:sym typeface="Nunito"/>
            </a:endParaRPr>
          </a:p>
        </p:txBody>
      </p:sp>
      <p:pic>
        <p:nvPicPr>
          <p:cNvPr id="143" name="Google Shape;143;p15"/>
          <p:cNvPicPr preferRelativeResize="0"/>
          <p:nvPr/>
        </p:nvPicPr>
        <p:blipFill>
          <a:blip r:embed="rId3">
            <a:alphaModFix/>
          </a:blip>
          <a:stretch>
            <a:fillRect/>
          </a:stretch>
        </p:blipFill>
        <p:spPr>
          <a:xfrm>
            <a:off x="1296500" y="513650"/>
            <a:ext cx="4670250" cy="45539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2"/>
          <p:cNvPicPr preferRelativeResize="0"/>
          <p:nvPr/>
        </p:nvPicPr>
        <p:blipFill>
          <a:blip r:embed="rId3">
            <a:alphaModFix/>
          </a:blip>
          <a:stretch>
            <a:fillRect/>
          </a:stretch>
        </p:blipFill>
        <p:spPr>
          <a:xfrm>
            <a:off x="241925" y="670900"/>
            <a:ext cx="8621727" cy="4203651"/>
          </a:xfrm>
          <a:prstGeom prst="rect">
            <a:avLst/>
          </a:prstGeom>
          <a:noFill/>
          <a:ln>
            <a:noFill/>
          </a:ln>
        </p:spPr>
      </p:pic>
      <p:sp>
        <p:nvSpPr>
          <p:cNvPr id="332" name="Google Shape;332;p42"/>
          <p:cNvSpPr txBox="1"/>
          <p:nvPr/>
        </p:nvSpPr>
        <p:spPr>
          <a:xfrm>
            <a:off x="2814075" y="2398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de Interfaces Básicas</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3"/>
          <p:cNvPicPr preferRelativeResize="0"/>
          <p:nvPr/>
        </p:nvPicPr>
        <p:blipFill>
          <a:blip r:embed="rId3">
            <a:alphaModFix/>
          </a:blip>
          <a:stretch>
            <a:fillRect/>
          </a:stretch>
        </p:blipFill>
        <p:spPr>
          <a:xfrm>
            <a:off x="524100" y="670900"/>
            <a:ext cx="8003851" cy="4195775"/>
          </a:xfrm>
          <a:prstGeom prst="rect">
            <a:avLst/>
          </a:prstGeom>
          <a:noFill/>
          <a:ln>
            <a:noFill/>
          </a:ln>
        </p:spPr>
      </p:pic>
      <p:sp>
        <p:nvSpPr>
          <p:cNvPr id="338" name="Google Shape;338;p43"/>
          <p:cNvSpPr txBox="1"/>
          <p:nvPr/>
        </p:nvSpPr>
        <p:spPr>
          <a:xfrm>
            <a:off x="2814075" y="2398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de Interfaces Básicas</a:t>
            </a: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44"/>
          <p:cNvPicPr preferRelativeResize="0"/>
          <p:nvPr/>
        </p:nvPicPr>
        <p:blipFill>
          <a:blip r:embed="rId3">
            <a:alphaModFix/>
          </a:blip>
          <a:stretch>
            <a:fillRect/>
          </a:stretch>
        </p:blipFill>
        <p:spPr>
          <a:xfrm>
            <a:off x="403075" y="584000"/>
            <a:ext cx="8484551" cy="4357300"/>
          </a:xfrm>
          <a:prstGeom prst="rect">
            <a:avLst/>
          </a:prstGeom>
          <a:noFill/>
          <a:ln>
            <a:noFill/>
          </a:ln>
        </p:spPr>
      </p:pic>
      <p:sp>
        <p:nvSpPr>
          <p:cNvPr id="344" name="Google Shape;344;p44"/>
          <p:cNvSpPr txBox="1"/>
          <p:nvPr/>
        </p:nvSpPr>
        <p:spPr>
          <a:xfrm>
            <a:off x="2933950" y="1529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200"/>
              </a:spcBef>
              <a:spcAft>
                <a:spcPts val="0"/>
              </a:spcAft>
              <a:buNone/>
            </a:pPr>
            <a:r>
              <a:rPr b="1" lang="es" sz="1600"/>
              <a:t>Diseño de Interfaces Básicas</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8" name="Shape 348"/>
        <p:cNvGrpSpPr/>
        <p:nvPr/>
      </p:nvGrpSpPr>
      <p:grpSpPr>
        <a:xfrm>
          <a:off x="0" y="0"/>
          <a:ext cx="0" cy="0"/>
          <a:chOff x="0" y="0"/>
          <a:chExt cx="0" cy="0"/>
        </a:xfrm>
      </p:grpSpPr>
      <p:sp>
        <p:nvSpPr>
          <p:cNvPr id="349" name="Google Shape;349;p45"/>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6</a:t>
            </a:r>
            <a:endParaRPr b="1" sz="6000"/>
          </a:p>
        </p:txBody>
      </p:sp>
      <p:sp>
        <p:nvSpPr>
          <p:cNvPr id="350" name="Google Shape;350;p45"/>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CODIFICACIÓN DEL SOFTWARE</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1</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pic>
        <p:nvPicPr>
          <p:cNvPr id="356" name="Google Shape;356;p46"/>
          <p:cNvPicPr preferRelativeResize="0"/>
          <p:nvPr/>
        </p:nvPicPr>
        <p:blipFill>
          <a:blip r:embed="rId3">
            <a:alphaModFix/>
          </a:blip>
          <a:stretch>
            <a:fillRect/>
          </a:stretch>
        </p:blipFill>
        <p:spPr>
          <a:xfrm>
            <a:off x="2345700" y="1576725"/>
            <a:ext cx="4452600" cy="2380000"/>
          </a:xfrm>
          <a:prstGeom prst="rect">
            <a:avLst/>
          </a:prstGeom>
          <a:noFill/>
          <a:ln>
            <a:noFill/>
          </a:ln>
        </p:spPr>
      </p:pic>
      <p:sp>
        <p:nvSpPr>
          <p:cNvPr id="357" name="Google Shape;357;p46"/>
          <p:cNvSpPr txBox="1"/>
          <p:nvPr>
            <p:ph idx="1" type="body"/>
          </p:nvPr>
        </p:nvSpPr>
        <p:spPr>
          <a:xfrm>
            <a:off x="1012050" y="1084713"/>
            <a:ext cx="1409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Daily Scrum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1</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63" name="Google Shape;363;p47"/>
          <p:cNvSpPr txBox="1"/>
          <p:nvPr>
            <p:ph idx="1" type="body"/>
          </p:nvPr>
        </p:nvSpPr>
        <p:spPr>
          <a:xfrm>
            <a:off x="1012050" y="1084725"/>
            <a:ext cx="21615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Qué</a:t>
            </a:r>
            <a:r>
              <a:rPr b="1" lang="es" sz="1500">
                <a:solidFill>
                  <a:srgbClr val="000000"/>
                </a:solidFill>
                <a:latin typeface="Arial"/>
                <a:ea typeface="Arial"/>
                <a:cs typeface="Arial"/>
                <a:sym typeface="Arial"/>
              </a:rPr>
              <a:t> aprendimos</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64" name="Google Shape;364;p47"/>
          <p:cNvSpPr txBox="1"/>
          <p:nvPr>
            <p:ph idx="1" type="body"/>
          </p:nvPr>
        </p:nvSpPr>
        <p:spPr>
          <a:xfrm>
            <a:off x="760950" y="1463675"/>
            <a:ext cx="7622100" cy="721200"/>
          </a:xfrm>
          <a:prstGeom prst="rect">
            <a:avLst/>
          </a:prstGeom>
        </p:spPr>
        <p:txBody>
          <a:bodyPr anchorCtr="0" anchor="t" bIns="91425" lIns="91425" spcFirstLastPara="1" rIns="91425" wrap="square" tIns="91425">
            <a:noAutofit/>
          </a:bodyPr>
          <a:lstStyle/>
          <a:p>
            <a:pPr indent="0" lvl="0" marL="270510" rtl="0" algn="just">
              <a:lnSpc>
                <a:spcPct val="200000"/>
              </a:lnSpc>
              <a:spcBef>
                <a:spcPts val="0"/>
              </a:spcBef>
              <a:spcAft>
                <a:spcPts val="0"/>
              </a:spcAft>
              <a:buNone/>
            </a:pPr>
            <a:r>
              <a:rPr b="1" lang="es" sz="1100">
                <a:solidFill>
                  <a:srgbClr val="000000"/>
                </a:solidFill>
                <a:latin typeface="Arial"/>
                <a:ea typeface="Arial"/>
                <a:cs typeface="Arial"/>
                <a:sym typeface="Arial"/>
              </a:rPr>
              <a:t>Comprendimos mejor las necesidades de la clínica odontológica, mejoramos la sincronización y comunicación del equipo, y profundizamos en la implementación efectiva de la metodología ágil.</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SzPts val="523"/>
              <a:buNone/>
            </a:pPr>
            <a:r>
              <a:t/>
            </a:r>
            <a:endParaRPr b="1" sz="1500">
              <a:solidFill>
                <a:srgbClr val="000000"/>
              </a:solidFill>
              <a:latin typeface="Arial"/>
              <a:ea typeface="Arial"/>
              <a:cs typeface="Arial"/>
              <a:sym typeface="Arial"/>
            </a:endParaRPr>
          </a:p>
        </p:txBody>
      </p:sp>
      <p:sp>
        <p:nvSpPr>
          <p:cNvPr id="365" name="Google Shape;365;p47"/>
          <p:cNvSpPr txBox="1"/>
          <p:nvPr>
            <p:ph idx="1" type="body"/>
          </p:nvPr>
        </p:nvSpPr>
        <p:spPr>
          <a:xfrm>
            <a:off x="1012050" y="20797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Qué estamos haciendo bien:</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66" name="Google Shape;366;p47"/>
          <p:cNvSpPr txBox="1"/>
          <p:nvPr>
            <p:ph idx="1" type="body"/>
          </p:nvPr>
        </p:nvSpPr>
        <p:spPr>
          <a:xfrm>
            <a:off x="760950" y="2389750"/>
            <a:ext cx="7622100" cy="977100"/>
          </a:xfrm>
          <a:prstGeom prst="rect">
            <a:avLst/>
          </a:prstGeom>
        </p:spPr>
        <p:txBody>
          <a:bodyPr anchorCtr="0" anchor="t" bIns="91425" lIns="91425" spcFirstLastPara="1" rIns="91425" wrap="square" tIns="91425">
            <a:noAutofit/>
          </a:bodyPr>
          <a:lstStyle/>
          <a:p>
            <a:pPr indent="0" lvl="0" marL="270510" rtl="0" algn="just">
              <a:lnSpc>
                <a:spcPct val="200000"/>
              </a:lnSpc>
              <a:spcBef>
                <a:spcPts val="0"/>
              </a:spcBef>
              <a:spcAft>
                <a:spcPts val="0"/>
              </a:spcAft>
              <a:buNone/>
            </a:pPr>
            <a:r>
              <a:rPr b="1" lang="es" sz="1100">
                <a:solidFill>
                  <a:srgbClr val="000000"/>
                </a:solidFill>
                <a:latin typeface="Arial"/>
                <a:ea typeface="Arial"/>
                <a:cs typeface="Arial"/>
                <a:sym typeface="Arial"/>
              </a:rPr>
              <a:t>Las reuniones diarias han mejorado la comunicación y colaboración del equipo, que muestra un fuerte compromiso y actitud positiva para cumplir con los sprints. Además, hemos recibido comentarios positivos del Product Owner sobre la alineación de nuestras tareas con las expectativas del cliente.</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SzPts val="523"/>
              <a:buNone/>
            </a:pPr>
            <a:r>
              <a:t/>
            </a:r>
            <a:endParaRPr b="1" sz="1500">
              <a:solidFill>
                <a:srgbClr val="000000"/>
              </a:solidFill>
              <a:latin typeface="Arial"/>
              <a:ea typeface="Arial"/>
              <a:cs typeface="Arial"/>
              <a:sym typeface="Arial"/>
            </a:endParaRPr>
          </a:p>
        </p:txBody>
      </p:sp>
      <p:sp>
        <p:nvSpPr>
          <p:cNvPr id="367" name="Google Shape;367;p47"/>
          <p:cNvSpPr txBox="1"/>
          <p:nvPr>
            <p:ph idx="1" type="body"/>
          </p:nvPr>
        </p:nvSpPr>
        <p:spPr>
          <a:xfrm>
            <a:off x="1012050" y="33668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Qué podemos hacer mejor:</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68" name="Google Shape;368;p47"/>
          <p:cNvSpPr txBox="1"/>
          <p:nvPr>
            <p:ph idx="1" type="body"/>
          </p:nvPr>
        </p:nvSpPr>
        <p:spPr>
          <a:xfrm>
            <a:off x="760950" y="3741850"/>
            <a:ext cx="7622100" cy="977100"/>
          </a:xfrm>
          <a:prstGeom prst="rect">
            <a:avLst/>
          </a:prstGeom>
        </p:spPr>
        <p:txBody>
          <a:bodyPr anchorCtr="0" anchor="t" bIns="91425" lIns="91425" spcFirstLastPara="1" rIns="91425" wrap="square" tIns="91425">
            <a:noAutofit/>
          </a:bodyPr>
          <a:lstStyle/>
          <a:p>
            <a:pPr indent="0" lvl="0" marL="270510" rtl="0" algn="just">
              <a:lnSpc>
                <a:spcPct val="200000"/>
              </a:lnSpc>
              <a:spcBef>
                <a:spcPts val="0"/>
              </a:spcBef>
              <a:spcAft>
                <a:spcPts val="0"/>
              </a:spcAft>
              <a:buNone/>
            </a:pPr>
            <a:r>
              <a:rPr b="1" lang="es" sz="1100">
                <a:solidFill>
                  <a:srgbClr val="000000"/>
                </a:solidFill>
                <a:latin typeface="Arial"/>
                <a:ea typeface="Arial"/>
                <a:cs typeface="Arial"/>
                <a:sym typeface="Arial"/>
              </a:rPr>
              <a:t>Necesitamos mejorar la estimación de tiempos, la priorización de tareas críticas y la documentación del código y procesos para asegurar una mejor planificación, colaboración y transferencia de conocimientos.</a:t>
            </a:r>
            <a:endParaRPr b="1" sz="1100">
              <a:solidFill>
                <a:srgbClr val="000000"/>
              </a:solidFill>
              <a:latin typeface="Arial"/>
              <a:ea typeface="Arial"/>
              <a:cs typeface="Arial"/>
              <a:sym typeface="Arial"/>
            </a:endParaRPr>
          </a:p>
          <a:p>
            <a:pPr indent="0" lvl="0" marL="270510" rtl="0" algn="just">
              <a:lnSpc>
                <a:spcPct val="200000"/>
              </a:lnSpc>
              <a:spcBef>
                <a:spcPts val="800"/>
              </a:spcBef>
              <a:spcAft>
                <a:spcPts val="800"/>
              </a:spcAft>
              <a:buSzPts val="523"/>
              <a:buNone/>
            </a:pPr>
            <a:r>
              <a:t/>
            </a:r>
            <a:endParaRPr b="1" sz="150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2</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74" name="Google Shape;374;p48"/>
          <p:cNvSpPr txBox="1"/>
          <p:nvPr>
            <p:ph idx="1" type="body"/>
          </p:nvPr>
        </p:nvSpPr>
        <p:spPr>
          <a:xfrm>
            <a:off x="1012050" y="1084713"/>
            <a:ext cx="1409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Daily Scrum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pic>
        <p:nvPicPr>
          <p:cNvPr id="375" name="Google Shape;375;p48"/>
          <p:cNvPicPr preferRelativeResize="0"/>
          <p:nvPr/>
        </p:nvPicPr>
        <p:blipFill>
          <a:blip r:embed="rId3">
            <a:alphaModFix/>
          </a:blip>
          <a:stretch>
            <a:fillRect/>
          </a:stretch>
        </p:blipFill>
        <p:spPr>
          <a:xfrm>
            <a:off x="2236175" y="1576725"/>
            <a:ext cx="4671651" cy="2719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2</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81" name="Google Shape;381;p49"/>
          <p:cNvSpPr txBox="1"/>
          <p:nvPr>
            <p:ph idx="1" type="body"/>
          </p:nvPr>
        </p:nvSpPr>
        <p:spPr>
          <a:xfrm>
            <a:off x="983400" y="1070375"/>
            <a:ext cx="7634400" cy="3607500"/>
          </a:xfrm>
          <a:prstGeom prst="rect">
            <a:avLst/>
          </a:prstGeom>
        </p:spPr>
        <p:txBody>
          <a:bodyPr anchorCtr="0" anchor="t" bIns="91425" lIns="91425" spcFirstLastPara="1" rIns="91425" wrap="square" tIns="91425">
            <a:noAutofit/>
          </a:bodyPr>
          <a:lstStyle/>
          <a:p>
            <a:pPr indent="0" lvl="0" marL="0" rtl="0" algn="just">
              <a:lnSpc>
                <a:spcPct val="150000"/>
              </a:lnSpc>
              <a:spcBef>
                <a:spcPts val="200"/>
              </a:spcBef>
              <a:spcAft>
                <a:spcPts val="0"/>
              </a:spcAft>
              <a:buSzPts val="523"/>
              <a:buNone/>
            </a:pPr>
            <a:r>
              <a:rPr b="1" lang="es" sz="1500">
                <a:solidFill>
                  <a:srgbClr val="000000"/>
                </a:solidFill>
                <a:latin typeface="Arial"/>
                <a:ea typeface="Arial"/>
                <a:cs typeface="Arial"/>
                <a:sym typeface="Arial"/>
              </a:rPr>
              <a:t>Qué aprendimos</a:t>
            </a:r>
            <a:br>
              <a:rPr b="1" lang="es" sz="1500">
                <a:solidFill>
                  <a:srgbClr val="000000"/>
                </a:solidFill>
                <a:latin typeface="Arial"/>
                <a:ea typeface="Arial"/>
                <a:cs typeface="Arial"/>
                <a:sym typeface="Arial"/>
              </a:rPr>
            </a:br>
            <a:r>
              <a:rPr b="1" lang="es" sz="1100">
                <a:solidFill>
                  <a:srgbClr val="000000"/>
                </a:solidFill>
                <a:latin typeface="Arial"/>
                <a:ea typeface="Arial"/>
                <a:cs typeface="Arial"/>
                <a:sym typeface="Arial"/>
              </a:rPr>
              <a:t>Profundizamos en las necesidades de la clínica odontológica con nuevas historias de usuario como HU004, HU009 y HU010. Mejoramos la sincronización y eficiencia en las reuniones diarias, facilitando la resolución de bloqueos. Perfeccionamos la metodología ágil, mejorando la planificación de sprints y la adaptación a cambios.</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estamos haciendo bien</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Las reuniones diarias mejoran la comunicación y alineación del equipo. El equipo mantiene un alto nivel de compromiso y actitud positiva frente a los desafíos. Recibimos comentarios positivos sobre nuestra alineación con las expectativas del cliente en HU004, HU009 y HU010.</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podemos hacer mejor </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Necesitamos mejorar la precisión de nuestras estimaciones de tiempo para evitar desviaciones en la planificación. Debemos mejorar la priorización para garantizar que las características clave se aborden primero. Es crucial mejorar la documentación del código y procesos para facilitar la colaboración.</a:t>
            </a:r>
            <a:endParaRPr b="1" sz="1100">
              <a:solidFill>
                <a:srgbClr val="000000"/>
              </a:solidFill>
              <a:latin typeface="Arial"/>
              <a:ea typeface="Arial"/>
              <a:cs typeface="Arial"/>
              <a:sym typeface="Arial"/>
            </a:endParaRPr>
          </a:p>
          <a:p>
            <a:pPr indent="0" lvl="0" marL="0" rtl="0" algn="l">
              <a:lnSpc>
                <a:spcPct val="200000"/>
              </a:lnSpc>
              <a:spcBef>
                <a:spcPts val="200"/>
              </a:spcBef>
              <a:spcAft>
                <a:spcPts val="0"/>
              </a:spcAft>
              <a:buSzPts val="523"/>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3</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87" name="Google Shape;387;p50"/>
          <p:cNvSpPr txBox="1"/>
          <p:nvPr>
            <p:ph idx="1" type="body"/>
          </p:nvPr>
        </p:nvSpPr>
        <p:spPr>
          <a:xfrm>
            <a:off x="1012050" y="1084713"/>
            <a:ext cx="1409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Daily Scrum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pic>
        <p:nvPicPr>
          <p:cNvPr id="388" name="Google Shape;388;p50"/>
          <p:cNvPicPr preferRelativeResize="0"/>
          <p:nvPr/>
        </p:nvPicPr>
        <p:blipFill>
          <a:blip r:embed="rId3">
            <a:alphaModFix/>
          </a:blip>
          <a:stretch>
            <a:fillRect/>
          </a:stretch>
        </p:blipFill>
        <p:spPr>
          <a:xfrm>
            <a:off x="2149713" y="1499873"/>
            <a:ext cx="4844575" cy="2452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3</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394" name="Google Shape;394;p51"/>
          <p:cNvSpPr txBox="1"/>
          <p:nvPr>
            <p:ph idx="1" type="body"/>
          </p:nvPr>
        </p:nvSpPr>
        <p:spPr>
          <a:xfrm>
            <a:off x="983400" y="1070375"/>
            <a:ext cx="7634400" cy="3607500"/>
          </a:xfrm>
          <a:prstGeom prst="rect">
            <a:avLst/>
          </a:prstGeom>
        </p:spPr>
        <p:txBody>
          <a:bodyPr anchorCtr="0" anchor="t" bIns="91425" lIns="91425" spcFirstLastPara="1" rIns="91425" wrap="square" tIns="91425">
            <a:noAutofit/>
          </a:bodyPr>
          <a:lstStyle/>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aprendimos:</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Profundizamos en las necesidades de la clínica odontológica con historias de usuario como </a:t>
            </a:r>
            <a:r>
              <a:rPr b="1" lang="es" sz="1100">
                <a:solidFill>
                  <a:srgbClr val="000000"/>
                </a:solidFill>
                <a:latin typeface="Arial"/>
                <a:ea typeface="Arial"/>
                <a:cs typeface="Arial"/>
                <a:sym typeface="Arial"/>
              </a:rPr>
              <a:t>HU003, HU005, HU011, HU012 y HU013</a:t>
            </a:r>
            <a:r>
              <a:rPr b="1" lang="es" sz="1100">
                <a:solidFill>
                  <a:srgbClr val="000000"/>
                </a:solidFill>
                <a:latin typeface="Arial"/>
                <a:ea typeface="Arial"/>
                <a:cs typeface="Arial"/>
                <a:sym typeface="Arial"/>
              </a:rPr>
              <a:t>. Mejoramos la sincronización en las reuniones diarias y perfeccionamos la implementación ágil, especialmente en la planificación del sprint.</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estamos haciendo bien:</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Las reuniones diarias mejoran la comunicación y aseguran alineación. El equipo muestra compromiso y recibimos comentarios positivos del Product Owner sobre nuestra alineación con las expectativas del cliente en HU003, HU005</a:t>
            </a:r>
            <a:r>
              <a:rPr b="1" lang="es" sz="1100">
                <a:solidFill>
                  <a:srgbClr val="000000"/>
                </a:solidFill>
                <a:latin typeface="Arial"/>
                <a:ea typeface="Arial"/>
                <a:cs typeface="Arial"/>
                <a:sym typeface="Arial"/>
              </a:rPr>
              <a:t>, HU011, HU012</a:t>
            </a:r>
            <a:r>
              <a:rPr b="1" lang="es" sz="1100">
                <a:solidFill>
                  <a:srgbClr val="000000"/>
                </a:solidFill>
                <a:latin typeface="Arial"/>
                <a:ea typeface="Arial"/>
                <a:cs typeface="Arial"/>
                <a:sym typeface="Arial"/>
              </a:rPr>
              <a:t> y HU013.</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podemos hacer mejor:</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Necesitamos mejorar la precisión de las estimaciones de tiempo y priorizar mejor para abordar primero las características clave. Crucialmente, debemos mejorar la documentación del código y procesos para facilitar la colaboración en el equipo.</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t/>
            </a:r>
            <a:endParaRPr b="1" sz="1500">
              <a:solidFill>
                <a:srgbClr val="000000"/>
              </a:solidFill>
              <a:latin typeface="Arial"/>
              <a:ea typeface="Arial"/>
              <a:cs typeface="Arial"/>
              <a:sym typeface="Arial"/>
            </a:endParaRPr>
          </a:p>
          <a:p>
            <a:pPr indent="0" lvl="0" marL="0" rtl="0" algn="l">
              <a:lnSpc>
                <a:spcPct val="200000"/>
              </a:lnSpc>
              <a:spcBef>
                <a:spcPts val="200"/>
              </a:spcBef>
              <a:spcAft>
                <a:spcPts val="0"/>
              </a:spcAft>
              <a:buSzPts val="523"/>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idx="1" type="body"/>
          </p:nvPr>
        </p:nvSpPr>
        <p:spPr>
          <a:xfrm>
            <a:off x="3095100" y="0"/>
            <a:ext cx="433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Diagnóstico del Problema</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49" name="Google Shape;149;p16"/>
          <p:cNvSpPr txBox="1"/>
          <p:nvPr/>
        </p:nvSpPr>
        <p:spPr>
          <a:xfrm>
            <a:off x="413200" y="1404425"/>
            <a:ext cx="4046100" cy="2864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latin typeface="Nunito"/>
                <a:ea typeface="Nunito"/>
                <a:cs typeface="Nunito"/>
                <a:sym typeface="Nunito"/>
              </a:rPr>
              <a:t>El diagnóstico de la gestión en clínicas odontológicas en Huancayo revela una problemática arraigada. La dependencia en métodos manuales o sistemas obsoletos para administrar información clínica resulta en ineficiencias palpables. Esta situación conlleva pérdida de tiempo, recursos valiosos y eleva el riesgo de errores en la gestión de historias clínicas y odontogramas.</a:t>
            </a:r>
            <a:endParaRPr>
              <a:latin typeface="Nunito"/>
              <a:ea typeface="Nunito"/>
              <a:cs typeface="Nunito"/>
              <a:sym typeface="Nunito"/>
            </a:endParaRPr>
          </a:p>
        </p:txBody>
      </p:sp>
      <p:pic>
        <p:nvPicPr>
          <p:cNvPr id="150" name="Google Shape;150;p16"/>
          <p:cNvPicPr preferRelativeResize="0"/>
          <p:nvPr/>
        </p:nvPicPr>
        <p:blipFill>
          <a:blip r:embed="rId3">
            <a:alphaModFix/>
          </a:blip>
          <a:stretch>
            <a:fillRect/>
          </a:stretch>
        </p:blipFill>
        <p:spPr>
          <a:xfrm>
            <a:off x="4757875" y="1218776"/>
            <a:ext cx="3867400" cy="2705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4</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00" name="Google Shape;400;p52"/>
          <p:cNvSpPr txBox="1"/>
          <p:nvPr>
            <p:ph idx="1" type="body"/>
          </p:nvPr>
        </p:nvSpPr>
        <p:spPr>
          <a:xfrm>
            <a:off x="1012050" y="1084713"/>
            <a:ext cx="1409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Daily Scrum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pic>
        <p:nvPicPr>
          <p:cNvPr id="401" name="Google Shape;401;p52"/>
          <p:cNvPicPr preferRelativeResize="0"/>
          <p:nvPr/>
        </p:nvPicPr>
        <p:blipFill>
          <a:blip r:embed="rId3">
            <a:alphaModFix/>
          </a:blip>
          <a:stretch>
            <a:fillRect/>
          </a:stretch>
        </p:blipFill>
        <p:spPr>
          <a:xfrm>
            <a:off x="2128588" y="1514224"/>
            <a:ext cx="4886824" cy="2886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idx="1" type="body"/>
          </p:nvPr>
        </p:nvSpPr>
        <p:spPr>
          <a:xfrm>
            <a:off x="3109050" y="417650"/>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DESARROLLO DEL SPRINT 4</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07" name="Google Shape;407;p53"/>
          <p:cNvSpPr txBox="1"/>
          <p:nvPr>
            <p:ph idx="1" type="body"/>
          </p:nvPr>
        </p:nvSpPr>
        <p:spPr>
          <a:xfrm>
            <a:off x="983400" y="1070375"/>
            <a:ext cx="7634400" cy="3607500"/>
          </a:xfrm>
          <a:prstGeom prst="rect">
            <a:avLst/>
          </a:prstGeom>
        </p:spPr>
        <p:txBody>
          <a:bodyPr anchorCtr="0" anchor="t" bIns="91425" lIns="91425" spcFirstLastPara="1" rIns="91425" wrap="square" tIns="91425">
            <a:noAutofit/>
          </a:bodyPr>
          <a:lstStyle/>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aprendimos:</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Profundizamos en las necesidades de la clínica odontológica con historias de usuario como HU003, HU005, HU007 y HU013. Mejoramos la sincronización y eficiencia en las reuniones diarias, y seguimos perfeccionando la implementación ágil, especialmente en la planificación del sprint.</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estamos haciendo bien:</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Las reuniones diarias mejoran la comunicación y aseguran la alineación del equipo. Mantenemos un alto nivel de compromiso y actitud positiva frente a los desafíos. Recibimos comentarios positivos del Product Owner sobre nuestra alineación con las expectativas del cliente en HU007 y HU013.</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500">
                <a:solidFill>
                  <a:srgbClr val="000000"/>
                </a:solidFill>
                <a:latin typeface="Arial"/>
                <a:ea typeface="Arial"/>
                <a:cs typeface="Arial"/>
                <a:sym typeface="Arial"/>
              </a:rPr>
              <a:t>Qué podemos hacer mejor:</a:t>
            </a:r>
            <a:endParaRPr b="1" sz="15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rPr b="1" lang="es" sz="1100">
                <a:solidFill>
                  <a:srgbClr val="000000"/>
                </a:solidFill>
                <a:latin typeface="Arial"/>
                <a:ea typeface="Arial"/>
                <a:cs typeface="Arial"/>
                <a:sym typeface="Arial"/>
              </a:rPr>
              <a:t>Necesitamos mejorar la precisión de nuestras estimaciones de tiempo para evitar desviaciones en la planificación del sprint. También debemos priorizar mejor para abordar primero las características clave y seguir mejorando la documentación del código y procesos para facilitar la colaboración en el equipo.</a:t>
            </a:r>
            <a:endParaRPr b="1" sz="1100">
              <a:solidFill>
                <a:srgbClr val="000000"/>
              </a:solidFill>
              <a:latin typeface="Arial"/>
              <a:ea typeface="Arial"/>
              <a:cs typeface="Arial"/>
              <a:sym typeface="Arial"/>
            </a:endParaRPr>
          </a:p>
          <a:p>
            <a:pPr indent="0" lvl="0" marL="0" rtl="0" algn="just">
              <a:lnSpc>
                <a:spcPct val="150000"/>
              </a:lnSpc>
              <a:spcBef>
                <a:spcPts val="200"/>
              </a:spcBef>
              <a:spcAft>
                <a:spcPts val="0"/>
              </a:spcAft>
              <a:buNone/>
            </a:pPr>
            <a:r>
              <a:t/>
            </a:r>
            <a:endParaRPr b="1" sz="1500">
              <a:solidFill>
                <a:srgbClr val="000000"/>
              </a:solidFill>
              <a:latin typeface="Arial"/>
              <a:ea typeface="Arial"/>
              <a:cs typeface="Arial"/>
              <a:sym typeface="Arial"/>
            </a:endParaRPr>
          </a:p>
          <a:p>
            <a:pPr indent="0" lvl="0" marL="0" rtl="0" algn="l">
              <a:lnSpc>
                <a:spcPct val="200000"/>
              </a:lnSpc>
              <a:spcBef>
                <a:spcPts val="200"/>
              </a:spcBef>
              <a:spcAft>
                <a:spcPts val="0"/>
              </a:spcAft>
              <a:buSzPts val="523"/>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1" name="Shape 411"/>
        <p:cNvGrpSpPr/>
        <p:nvPr/>
      </p:nvGrpSpPr>
      <p:grpSpPr>
        <a:xfrm>
          <a:off x="0" y="0"/>
          <a:ext cx="0" cy="0"/>
          <a:chOff x="0" y="0"/>
          <a:chExt cx="0" cy="0"/>
        </a:xfrm>
      </p:grpSpPr>
      <p:sp>
        <p:nvSpPr>
          <p:cNvPr id="412" name="Google Shape;412;p54"/>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7</a:t>
            </a:r>
            <a:endParaRPr b="1" sz="6000"/>
          </a:p>
        </p:txBody>
      </p:sp>
      <p:sp>
        <p:nvSpPr>
          <p:cNvPr id="413" name="Google Shape;413;p54"/>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PRUEBAS DE SOFTWARE</a:t>
            </a:r>
            <a:endParaRPr sz="2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CAJA NEGRA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19" name="Google Shape;419;p55"/>
          <p:cNvSpPr txBox="1"/>
          <p:nvPr>
            <p:ph idx="1" type="body"/>
          </p:nvPr>
        </p:nvSpPr>
        <p:spPr>
          <a:xfrm>
            <a:off x="240175" y="962100"/>
            <a:ext cx="4708500" cy="4920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200"/>
              </a:spcBef>
              <a:spcAft>
                <a:spcPts val="0"/>
              </a:spcAft>
              <a:buClr>
                <a:srgbClr val="000000"/>
              </a:buClr>
              <a:buSzPts val="1500"/>
              <a:buFont typeface="Arial"/>
              <a:buAutoNum type="arabicPeriod"/>
            </a:pPr>
            <a:r>
              <a:rPr b="1" lang="es" sz="1500">
                <a:solidFill>
                  <a:srgbClr val="000000"/>
                </a:solidFill>
                <a:latin typeface="Arial"/>
                <a:ea typeface="Arial"/>
                <a:cs typeface="Arial"/>
                <a:sym typeface="Arial"/>
              </a:rPr>
              <a:t>P</a:t>
            </a:r>
            <a:r>
              <a:rPr b="1" lang="es" sz="1500">
                <a:solidFill>
                  <a:srgbClr val="000000"/>
                </a:solidFill>
                <a:latin typeface="Arial"/>
                <a:ea typeface="Arial"/>
                <a:cs typeface="Arial"/>
                <a:sym typeface="Arial"/>
              </a:rPr>
              <a:t>rueba de búsqueda de paciente</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20" name="Google Shape;420;p55"/>
          <p:cNvSpPr txBox="1"/>
          <p:nvPr/>
        </p:nvSpPr>
        <p:spPr>
          <a:xfrm>
            <a:off x="887300" y="1338675"/>
            <a:ext cx="76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Este caso de prueba verifica la funcionalidad de búsqueda de pacientes en el aplicativo web, asegurando que los usuarios puedan encontrar pacientes de forma rápida y precisa utilizando diferentes criterios de búsqueda.</a:t>
            </a:r>
            <a:endParaRPr/>
          </a:p>
        </p:txBody>
      </p:sp>
      <p:pic>
        <p:nvPicPr>
          <p:cNvPr id="421" name="Google Shape;421;p55"/>
          <p:cNvPicPr preferRelativeResize="0"/>
          <p:nvPr/>
        </p:nvPicPr>
        <p:blipFill>
          <a:blip r:embed="rId3">
            <a:alphaModFix/>
          </a:blip>
          <a:stretch>
            <a:fillRect/>
          </a:stretch>
        </p:blipFill>
        <p:spPr>
          <a:xfrm>
            <a:off x="123525" y="2793775"/>
            <a:ext cx="8839200" cy="20372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6"/>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CAJA NEGRA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27" name="Google Shape;427;p56"/>
          <p:cNvSpPr txBox="1"/>
          <p:nvPr>
            <p:ph idx="1" type="body"/>
          </p:nvPr>
        </p:nvSpPr>
        <p:spPr>
          <a:xfrm>
            <a:off x="240175" y="962100"/>
            <a:ext cx="4708500" cy="4920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200"/>
              </a:spcBef>
              <a:spcAft>
                <a:spcPts val="0"/>
              </a:spcAft>
              <a:buClr>
                <a:srgbClr val="000000"/>
              </a:buClr>
              <a:buSzPts val="1500"/>
              <a:buFont typeface="Arial"/>
              <a:buAutoNum type="arabicPeriod"/>
            </a:pPr>
            <a:r>
              <a:rPr b="1" lang="es" sz="1500">
                <a:solidFill>
                  <a:srgbClr val="000000"/>
                </a:solidFill>
                <a:latin typeface="Arial"/>
                <a:ea typeface="Arial"/>
                <a:cs typeface="Arial"/>
                <a:sym typeface="Arial"/>
              </a:rPr>
              <a:t>Prueba de </a:t>
            </a:r>
            <a:r>
              <a:rPr b="1" lang="es" sz="1500">
                <a:solidFill>
                  <a:srgbClr val="000000"/>
                </a:solidFill>
                <a:latin typeface="Arial"/>
                <a:ea typeface="Arial"/>
                <a:cs typeface="Arial"/>
                <a:sym typeface="Arial"/>
              </a:rPr>
              <a:t>Selección</a:t>
            </a:r>
            <a:r>
              <a:rPr b="1" lang="es" sz="1500">
                <a:solidFill>
                  <a:srgbClr val="000000"/>
                </a:solidFill>
                <a:latin typeface="Arial"/>
                <a:ea typeface="Arial"/>
                <a:cs typeface="Arial"/>
                <a:sym typeface="Arial"/>
              </a:rPr>
              <a:t> de Tratamientos</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28" name="Google Shape;428;p56"/>
          <p:cNvSpPr txBox="1"/>
          <p:nvPr/>
        </p:nvSpPr>
        <p:spPr>
          <a:xfrm>
            <a:off x="887300" y="1338675"/>
            <a:ext cx="76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Este caso de prueba verifica la funcionalidad de </a:t>
            </a:r>
            <a:r>
              <a:rPr lang="es"/>
              <a:t>selección</a:t>
            </a:r>
            <a:r>
              <a:rPr lang="es"/>
              <a:t> de tratamientos en el odontograma, asegurando que los tratamientos puedan registrarse de forma rápida y precisa utilizando criterios de búsqueda.</a:t>
            </a:r>
            <a:endParaRPr/>
          </a:p>
        </p:txBody>
      </p:sp>
      <p:pic>
        <p:nvPicPr>
          <p:cNvPr id="429" name="Google Shape;429;p56"/>
          <p:cNvPicPr preferRelativeResize="0"/>
          <p:nvPr/>
        </p:nvPicPr>
        <p:blipFill>
          <a:blip r:embed="rId3">
            <a:alphaModFix/>
          </a:blip>
          <a:stretch>
            <a:fillRect/>
          </a:stretch>
        </p:blipFill>
        <p:spPr>
          <a:xfrm>
            <a:off x="887300" y="2207450"/>
            <a:ext cx="7494999" cy="2598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CAJA NEGRA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35" name="Google Shape;435;p57"/>
          <p:cNvSpPr txBox="1"/>
          <p:nvPr>
            <p:ph idx="1" type="body"/>
          </p:nvPr>
        </p:nvSpPr>
        <p:spPr>
          <a:xfrm>
            <a:off x="319525" y="954900"/>
            <a:ext cx="5862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None/>
            </a:pPr>
            <a:r>
              <a:rPr b="1" lang="es" sz="1500">
                <a:solidFill>
                  <a:srgbClr val="000000"/>
                </a:solidFill>
                <a:latin typeface="Arial"/>
                <a:ea typeface="Arial"/>
                <a:cs typeface="Arial"/>
                <a:sym typeface="Arial"/>
              </a:rPr>
              <a:t>2.    Prueba de Guardado de Odontograma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36" name="Google Shape;436;p57"/>
          <p:cNvSpPr txBox="1"/>
          <p:nvPr/>
        </p:nvSpPr>
        <p:spPr>
          <a:xfrm>
            <a:off x="887300" y="1338675"/>
            <a:ext cx="76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Este caso de prueba verifica la funcionalidad de guardar un odontograma de paciente adulto en el aplicativo web, asegurando que el sistema pueda almacenar correctamente la información ingresada por el usuario.</a:t>
            </a:r>
            <a:endParaRPr/>
          </a:p>
        </p:txBody>
      </p:sp>
      <p:pic>
        <p:nvPicPr>
          <p:cNvPr id="437" name="Google Shape;437;p57"/>
          <p:cNvPicPr preferRelativeResize="0"/>
          <p:nvPr/>
        </p:nvPicPr>
        <p:blipFill rotWithShape="1">
          <a:blip r:embed="rId3">
            <a:alphaModFix/>
          </a:blip>
          <a:srcRect b="0" l="0" r="67688" t="0"/>
          <a:stretch/>
        </p:blipFill>
        <p:spPr>
          <a:xfrm>
            <a:off x="527375" y="2250725"/>
            <a:ext cx="2552801" cy="2668725"/>
          </a:xfrm>
          <a:prstGeom prst="rect">
            <a:avLst/>
          </a:prstGeom>
          <a:noFill/>
          <a:ln>
            <a:noFill/>
          </a:ln>
        </p:spPr>
      </p:pic>
      <p:pic>
        <p:nvPicPr>
          <p:cNvPr id="438" name="Google Shape;438;p57"/>
          <p:cNvPicPr preferRelativeResize="0"/>
          <p:nvPr/>
        </p:nvPicPr>
        <p:blipFill rotWithShape="1">
          <a:blip r:embed="rId4">
            <a:alphaModFix/>
          </a:blip>
          <a:srcRect b="9863" l="0" r="9485" t="38250"/>
          <a:stretch/>
        </p:blipFill>
        <p:spPr>
          <a:xfrm>
            <a:off x="3311050" y="2322875"/>
            <a:ext cx="2191275" cy="2668726"/>
          </a:xfrm>
          <a:prstGeom prst="rect">
            <a:avLst/>
          </a:prstGeom>
          <a:noFill/>
          <a:ln>
            <a:noFill/>
          </a:ln>
        </p:spPr>
      </p:pic>
      <p:pic>
        <p:nvPicPr>
          <p:cNvPr id="439" name="Google Shape;439;p57"/>
          <p:cNvPicPr preferRelativeResize="0"/>
          <p:nvPr/>
        </p:nvPicPr>
        <p:blipFill rotWithShape="1">
          <a:blip r:embed="rId5">
            <a:alphaModFix/>
          </a:blip>
          <a:srcRect b="0" l="13854" r="13608" t="0"/>
          <a:stretch/>
        </p:blipFill>
        <p:spPr>
          <a:xfrm>
            <a:off x="5733200" y="2500163"/>
            <a:ext cx="3109175" cy="216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8"/>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CAJA NEGRA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45" name="Google Shape;445;p58"/>
          <p:cNvSpPr txBox="1"/>
          <p:nvPr>
            <p:ph idx="1" type="body"/>
          </p:nvPr>
        </p:nvSpPr>
        <p:spPr>
          <a:xfrm>
            <a:off x="319525" y="954900"/>
            <a:ext cx="5862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None/>
            </a:pPr>
            <a:r>
              <a:rPr b="1" lang="es" sz="1500">
                <a:solidFill>
                  <a:srgbClr val="000000"/>
                </a:solidFill>
                <a:latin typeface="Arial"/>
                <a:ea typeface="Arial"/>
                <a:cs typeface="Arial"/>
                <a:sym typeface="Arial"/>
              </a:rPr>
              <a:t>3</a:t>
            </a:r>
            <a:r>
              <a:rPr b="1" lang="es" sz="1500">
                <a:solidFill>
                  <a:srgbClr val="000000"/>
                </a:solidFill>
                <a:latin typeface="Arial"/>
                <a:ea typeface="Arial"/>
                <a:cs typeface="Arial"/>
                <a:sym typeface="Arial"/>
              </a:rPr>
              <a:t>.    </a:t>
            </a:r>
            <a:r>
              <a:rPr b="1" lang="es" sz="1500">
                <a:solidFill>
                  <a:srgbClr val="000000"/>
                </a:solidFill>
                <a:latin typeface="Arial"/>
                <a:ea typeface="Arial"/>
                <a:cs typeface="Arial"/>
                <a:sym typeface="Arial"/>
              </a:rPr>
              <a:t>Prueba de Guardado de PDF de Odontograma</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46" name="Google Shape;446;p58"/>
          <p:cNvSpPr txBox="1"/>
          <p:nvPr/>
        </p:nvSpPr>
        <p:spPr>
          <a:xfrm>
            <a:off x="887300" y="1338675"/>
            <a:ext cx="764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Este caso de prueba verifica la funcionalidad de </a:t>
            </a:r>
            <a:r>
              <a:rPr lang="es"/>
              <a:t>guardar </a:t>
            </a:r>
            <a:r>
              <a:rPr lang="es"/>
              <a:t>un PDF del odontograma </a:t>
            </a:r>
            <a:r>
              <a:rPr lang="es"/>
              <a:t>del</a:t>
            </a:r>
            <a:r>
              <a:rPr lang="es"/>
              <a:t> paciente, asegurando que el sistema pueda generar un pdf con la correctamente la información dental de los pacientes.</a:t>
            </a:r>
            <a:endParaRPr/>
          </a:p>
        </p:txBody>
      </p:sp>
      <p:pic>
        <p:nvPicPr>
          <p:cNvPr id="447" name="Google Shape;447;p58"/>
          <p:cNvPicPr preferRelativeResize="0"/>
          <p:nvPr/>
        </p:nvPicPr>
        <p:blipFill>
          <a:blip r:embed="rId3">
            <a:alphaModFix/>
          </a:blip>
          <a:stretch>
            <a:fillRect/>
          </a:stretch>
        </p:blipFill>
        <p:spPr>
          <a:xfrm>
            <a:off x="1851575" y="2169975"/>
            <a:ext cx="5196554" cy="2668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9"/>
          <p:cNvSpPr txBox="1"/>
          <p:nvPr>
            <p:ph idx="1" type="body"/>
          </p:nvPr>
        </p:nvSpPr>
        <p:spPr>
          <a:xfrm>
            <a:off x="3080175" y="222875"/>
            <a:ext cx="2925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53" name="Google Shape;453;p59"/>
          <p:cNvSpPr txBox="1"/>
          <p:nvPr>
            <p:ph idx="1" type="body"/>
          </p:nvPr>
        </p:nvSpPr>
        <p:spPr>
          <a:xfrm>
            <a:off x="319525" y="954900"/>
            <a:ext cx="5862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None/>
            </a:pPr>
            <a:r>
              <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54" name="Google Shape;454;p59"/>
          <p:cNvSpPr txBox="1"/>
          <p:nvPr/>
        </p:nvSpPr>
        <p:spPr>
          <a:xfrm>
            <a:off x="887300" y="1338675"/>
            <a:ext cx="76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55" name="Google Shape;455;p59"/>
          <p:cNvPicPr preferRelativeResize="0"/>
          <p:nvPr/>
        </p:nvPicPr>
        <p:blipFill>
          <a:blip r:embed="rId3">
            <a:alphaModFix/>
          </a:blip>
          <a:stretch>
            <a:fillRect/>
          </a:stretch>
        </p:blipFill>
        <p:spPr>
          <a:xfrm>
            <a:off x="309539" y="361937"/>
            <a:ext cx="8467176" cy="44196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0"/>
          <p:cNvSpPr txBox="1"/>
          <p:nvPr>
            <p:ph idx="1" type="body"/>
          </p:nvPr>
        </p:nvSpPr>
        <p:spPr>
          <a:xfrm>
            <a:off x="2697975" y="222875"/>
            <a:ext cx="3686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EXTREMO A EXTREMO</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61" name="Google Shape;461;p60"/>
          <p:cNvSpPr txBox="1"/>
          <p:nvPr>
            <p:ph idx="1" type="body"/>
          </p:nvPr>
        </p:nvSpPr>
        <p:spPr>
          <a:xfrm>
            <a:off x="319525" y="954900"/>
            <a:ext cx="5862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None/>
            </a:pPr>
            <a:r>
              <a:rPr b="1" lang="es" sz="1500">
                <a:solidFill>
                  <a:srgbClr val="000000"/>
                </a:solidFill>
                <a:latin typeface="Arial"/>
                <a:ea typeface="Arial"/>
                <a:cs typeface="Arial"/>
                <a:sym typeface="Arial"/>
              </a:rPr>
              <a:t>4</a:t>
            </a:r>
            <a:r>
              <a:rPr b="1" lang="es" sz="1500">
                <a:solidFill>
                  <a:srgbClr val="000000"/>
                </a:solidFill>
                <a:latin typeface="Arial"/>
                <a:ea typeface="Arial"/>
                <a:cs typeface="Arial"/>
                <a:sym typeface="Arial"/>
              </a:rPr>
              <a:t>.    Pruebas Selenium</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sp>
        <p:nvSpPr>
          <p:cNvPr id="462" name="Google Shape;462;p60"/>
          <p:cNvSpPr txBox="1"/>
          <p:nvPr/>
        </p:nvSpPr>
        <p:spPr>
          <a:xfrm>
            <a:off x="894500" y="1223250"/>
            <a:ext cx="7646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Realizamos pruebas Selenium para verificar los flujos completos de la aplicación: </a:t>
            </a:r>
            <a:endParaRPr sz="1200"/>
          </a:p>
          <a:p>
            <a:pPr indent="-304800" lvl="0" marL="457200" rtl="0" algn="l">
              <a:spcBef>
                <a:spcPts val="0"/>
              </a:spcBef>
              <a:spcAft>
                <a:spcPts val="0"/>
              </a:spcAft>
              <a:buSzPts val="1200"/>
              <a:buChar char="●"/>
            </a:pPr>
            <a:r>
              <a:rPr lang="es" sz="1200"/>
              <a:t>búsqueda de paciente, </a:t>
            </a:r>
            <a:endParaRPr sz="1200"/>
          </a:p>
          <a:p>
            <a:pPr indent="-304800" lvl="0" marL="457200" rtl="0" algn="l">
              <a:spcBef>
                <a:spcPts val="0"/>
              </a:spcBef>
              <a:spcAft>
                <a:spcPts val="0"/>
              </a:spcAft>
              <a:buSzPts val="1200"/>
              <a:buChar char="●"/>
            </a:pPr>
            <a:r>
              <a:rPr lang="es" sz="1200"/>
              <a:t>guardar odontograma adulto, </a:t>
            </a:r>
            <a:endParaRPr sz="1100"/>
          </a:p>
          <a:p>
            <a:pPr indent="-304800" lvl="0" marL="457200" rtl="0" algn="l">
              <a:spcBef>
                <a:spcPts val="0"/>
              </a:spcBef>
              <a:spcAft>
                <a:spcPts val="0"/>
              </a:spcAft>
              <a:buSzPts val="1200"/>
              <a:buChar char="●"/>
            </a:pPr>
            <a:r>
              <a:rPr lang="es" sz="1200"/>
              <a:t>guardar odontograma pediátrico </a:t>
            </a:r>
            <a:endParaRPr sz="1200"/>
          </a:p>
          <a:p>
            <a:pPr indent="-304800" lvl="0" marL="457200" rtl="0" algn="l">
              <a:spcBef>
                <a:spcPts val="0"/>
              </a:spcBef>
              <a:spcAft>
                <a:spcPts val="0"/>
              </a:spcAft>
              <a:buSzPts val="1200"/>
              <a:buChar char="●"/>
            </a:pPr>
            <a:r>
              <a:rPr lang="es" sz="1200"/>
              <a:t>guardar odontograma completo</a:t>
            </a:r>
            <a:endParaRPr sz="1200"/>
          </a:p>
          <a:p>
            <a:pPr indent="0" lvl="0" marL="0" rtl="0" algn="l">
              <a:spcBef>
                <a:spcPts val="0"/>
              </a:spcBef>
              <a:spcAft>
                <a:spcPts val="0"/>
              </a:spcAft>
              <a:buNone/>
            </a:pPr>
            <a:r>
              <a:rPr lang="es" sz="1200"/>
              <a:t>Asegurando la funcionalidad correcta de cada proceso desde la interfaz de usuario.</a:t>
            </a:r>
            <a:endParaRPr sz="1200"/>
          </a:p>
        </p:txBody>
      </p:sp>
      <p:pic>
        <p:nvPicPr>
          <p:cNvPr id="463" name="Google Shape;463;p60"/>
          <p:cNvPicPr preferRelativeResize="0"/>
          <p:nvPr/>
        </p:nvPicPr>
        <p:blipFill rotWithShape="1">
          <a:blip r:embed="rId3">
            <a:alphaModFix/>
          </a:blip>
          <a:srcRect b="0" l="0" r="7918" t="0"/>
          <a:stretch/>
        </p:blipFill>
        <p:spPr>
          <a:xfrm>
            <a:off x="168025" y="2516250"/>
            <a:ext cx="4802325" cy="2481450"/>
          </a:xfrm>
          <a:prstGeom prst="rect">
            <a:avLst/>
          </a:prstGeom>
          <a:noFill/>
          <a:ln>
            <a:noFill/>
          </a:ln>
        </p:spPr>
      </p:pic>
      <p:pic>
        <p:nvPicPr>
          <p:cNvPr id="464" name="Google Shape;464;p60"/>
          <p:cNvPicPr preferRelativeResize="0"/>
          <p:nvPr/>
        </p:nvPicPr>
        <p:blipFill>
          <a:blip r:embed="rId4">
            <a:alphaModFix/>
          </a:blip>
          <a:stretch>
            <a:fillRect/>
          </a:stretch>
        </p:blipFill>
        <p:spPr>
          <a:xfrm>
            <a:off x="5166950" y="2571750"/>
            <a:ext cx="3841655" cy="2425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1"/>
          <p:cNvSpPr txBox="1"/>
          <p:nvPr>
            <p:ph idx="1" type="body"/>
          </p:nvPr>
        </p:nvSpPr>
        <p:spPr>
          <a:xfrm>
            <a:off x="2697975" y="222875"/>
            <a:ext cx="36864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SzPts val="523"/>
              <a:buNone/>
            </a:pPr>
            <a:r>
              <a:rPr b="1" lang="es" sz="1500">
                <a:solidFill>
                  <a:srgbClr val="000000"/>
                </a:solidFill>
                <a:latin typeface="Arial"/>
                <a:ea typeface="Arial"/>
                <a:cs typeface="Arial"/>
                <a:sym typeface="Arial"/>
              </a:rPr>
              <a:t>PRUEBAS DE EXTREMO A EXTREMO</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617"/>
          </a:p>
        </p:txBody>
      </p:sp>
      <p:sp>
        <p:nvSpPr>
          <p:cNvPr id="470" name="Google Shape;470;p61"/>
          <p:cNvSpPr txBox="1"/>
          <p:nvPr>
            <p:ph idx="1" type="body"/>
          </p:nvPr>
        </p:nvSpPr>
        <p:spPr>
          <a:xfrm>
            <a:off x="319525" y="954900"/>
            <a:ext cx="5862900" cy="492000"/>
          </a:xfrm>
          <a:prstGeom prst="rect">
            <a:avLst/>
          </a:prstGeom>
        </p:spPr>
        <p:txBody>
          <a:bodyPr anchorCtr="0" anchor="t" bIns="91425" lIns="91425" spcFirstLastPara="1" rIns="91425" wrap="square" tIns="91425">
            <a:noAutofit/>
          </a:bodyPr>
          <a:lstStyle/>
          <a:p>
            <a:pPr indent="0" lvl="0" marL="0" rtl="0" algn="l">
              <a:lnSpc>
                <a:spcPct val="200000"/>
              </a:lnSpc>
              <a:spcBef>
                <a:spcPts val="200"/>
              </a:spcBef>
              <a:spcAft>
                <a:spcPts val="0"/>
              </a:spcAft>
              <a:buNone/>
            </a:pPr>
            <a:r>
              <a:rPr b="1" lang="es" sz="1500">
                <a:solidFill>
                  <a:srgbClr val="000000"/>
                </a:solidFill>
                <a:latin typeface="Arial"/>
                <a:ea typeface="Arial"/>
                <a:cs typeface="Arial"/>
                <a:sym typeface="Arial"/>
              </a:rPr>
              <a:t>5</a:t>
            </a:r>
            <a:r>
              <a:rPr b="1" lang="es" sz="1500">
                <a:solidFill>
                  <a:srgbClr val="000000"/>
                </a:solidFill>
                <a:latin typeface="Arial"/>
                <a:ea typeface="Arial"/>
                <a:cs typeface="Arial"/>
                <a:sym typeface="Arial"/>
              </a:rPr>
              <a:t>.    Pruebas Cypress</a:t>
            </a:r>
            <a:endParaRPr b="1" sz="1500">
              <a:solidFill>
                <a:srgbClr val="000000"/>
              </a:solidFill>
              <a:latin typeface="Arial"/>
              <a:ea typeface="Arial"/>
              <a:cs typeface="Arial"/>
              <a:sym typeface="Arial"/>
            </a:endParaRPr>
          </a:p>
          <a:p>
            <a:pPr indent="0" lvl="0" marL="270510" rtl="0" algn="just">
              <a:lnSpc>
                <a:spcPct val="200000"/>
              </a:lnSpc>
              <a:spcBef>
                <a:spcPts val="0"/>
              </a:spcBef>
              <a:spcAft>
                <a:spcPts val="800"/>
              </a:spcAft>
              <a:buSzPts val="523"/>
              <a:buNone/>
            </a:pPr>
            <a:r>
              <a:t/>
            </a:r>
            <a:endParaRPr sz="1500"/>
          </a:p>
        </p:txBody>
      </p:sp>
      <p:pic>
        <p:nvPicPr>
          <p:cNvPr id="471" name="Google Shape;471;p61"/>
          <p:cNvPicPr preferRelativeResize="0"/>
          <p:nvPr/>
        </p:nvPicPr>
        <p:blipFill>
          <a:blip r:embed="rId3">
            <a:alphaModFix/>
          </a:blip>
          <a:stretch>
            <a:fillRect/>
          </a:stretch>
        </p:blipFill>
        <p:spPr>
          <a:xfrm>
            <a:off x="152400" y="1599300"/>
            <a:ext cx="4410075" cy="3181350"/>
          </a:xfrm>
          <a:prstGeom prst="rect">
            <a:avLst/>
          </a:prstGeom>
          <a:noFill/>
          <a:ln>
            <a:noFill/>
          </a:ln>
        </p:spPr>
      </p:pic>
      <p:pic>
        <p:nvPicPr>
          <p:cNvPr id="472" name="Google Shape;472;p61"/>
          <p:cNvPicPr preferRelativeResize="0"/>
          <p:nvPr/>
        </p:nvPicPr>
        <p:blipFill>
          <a:blip r:embed="rId4">
            <a:alphaModFix/>
          </a:blip>
          <a:stretch>
            <a:fillRect/>
          </a:stretch>
        </p:blipFill>
        <p:spPr>
          <a:xfrm>
            <a:off x="4700850" y="2033775"/>
            <a:ext cx="4276725" cy="1957404"/>
          </a:xfrm>
          <a:prstGeom prst="rect">
            <a:avLst/>
          </a:prstGeom>
          <a:noFill/>
          <a:ln>
            <a:noFill/>
          </a:ln>
        </p:spPr>
      </p:pic>
      <p:sp>
        <p:nvSpPr>
          <p:cNvPr id="473" name="Google Shape;473;p61"/>
          <p:cNvSpPr txBox="1"/>
          <p:nvPr/>
        </p:nvSpPr>
        <p:spPr>
          <a:xfrm>
            <a:off x="894500" y="1223250"/>
            <a:ext cx="764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Se realizo la prueba si se puede acceder correctamente a los datos del API odontograma</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idx="1" type="body"/>
          </p:nvPr>
        </p:nvSpPr>
        <p:spPr>
          <a:xfrm>
            <a:off x="3095100" y="0"/>
            <a:ext cx="433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Procesos de la Empresa</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56" name="Google Shape;156;p17"/>
          <p:cNvSpPr txBox="1"/>
          <p:nvPr/>
        </p:nvSpPr>
        <p:spPr>
          <a:xfrm>
            <a:off x="613225" y="1776475"/>
            <a:ext cx="4046100" cy="2864100"/>
          </a:xfrm>
          <a:prstGeom prst="rect">
            <a:avLst/>
          </a:prstGeom>
          <a:noFill/>
          <a:ln>
            <a:noFill/>
          </a:ln>
        </p:spPr>
        <p:txBody>
          <a:bodyPr anchorCtr="0" anchor="t" bIns="91425" lIns="91425" spcFirstLastPara="1" rIns="91425" wrap="square" tIns="91425">
            <a:noAutofit/>
          </a:bodyPr>
          <a:lstStyle/>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Registro y recepción de pacientes</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Evaluación y diagnóstico</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Tratamiento y procedimientos</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Seguimiento y cuidado continuo</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Gestión administrativa y facturación</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Gestión de inventario y suministros</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Higiene y esterilización</a:t>
            </a:r>
            <a:endParaRPr sz="1300">
              <a:latin typeface="Nunito"/>
              <a:ea typeface="Nunito"/>
              <a:cs typeface="Nunito"/>
              <a:sym typeface="Nunito"/>
            </a:endParaRPr>
          </a:p>
          <a:p>
            <a:pPr indent="-311150" lvl="0" marL="457200" rtl="0" algn="just">
              <a:lnSpc>
                <a:spcPct val="200000"/>
              </a:lnSpc>
              <a:spcBef>
                <a:spcPts val="0"/>
              </a:spcBef>
              <a:spcAft>
                <a:spcPts val="0"/>
              </a:spcAft>
              <a:buSzPts val="1300"/>
              <a:buFont typeface="Nunito"/>
              <a:buAutoNum type="arabicPeriod"/>
            </a:pPr>
            <a:r>
              <a:rPr lang="es" sz="1300">
                <a:latin typeface="Nunito"/>
                <a:ea typeface="Nunito"/>
                <a:cs typeface="Nunito"/>
                <a:sym typeface="Nunito"/>
              </a:rPr>
              <a:t>Atención al cliente y comunicación</a:t>
            </a:r>
            <a:endParaRPr sz="1300">
              <a:latin typeface="Nunito"/>
              <a:ea typeface="Nunito"/>
              <a:cs typeface="Nunito"/>
              <a:sym typeface="Nunito"/>
            </a:endParaRPr>
          </a:p>
        </p:txBody>
      </p:sp>
      <p:sp>
        <p:nvSpPr>
          <p:cNvPr id="157" name="Google Shape;157;p17"/>
          <p:cNvSpPr txBox="1"/>
          <p:nvPr/>
        </p:nvSpPr>
        <p:spPr>
          <a:xfrm>
            <a:off x="2061025" y="729575"/>
            <a:ext cx="6999300" cy="6906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 sz="1300">
                <a:latin typeface="Nunito"/>
                <a:ea typeface="Nunito"/>
                <a:cs typeface="Nunito"/>
                <a:sym typeface="Nunito"/>
              </a:rPr>
              <a:t>Estos procesos son fundamentales en el funcionamiento diario de la clínica odontológica, cada uno contribuyendo al cuidado integral del paciente y al éxito general de la institución.</a:t>
            </a:r>
            <a:endParaRPr sz="1300">
              <a:latin typeface="Nunito"/>
              <a:ea typeface="Nunito"/>
              <a:cs typeface="Nunito"/>
              <a:sym typeface="Nunito"/>
            </a:endParaRPr>
          </a:p>
          <a:p>
            <a:pPr indent="0" lvl="0" marL="457200" rtl="0" algn="just">
              <a:lnSpc>
                <a:spcPct val="200000"/>
              </a:lnSpc>
              <a:spcBef>
                <a:spcPts val="0"/>
              </a:spcBef>
              <a:spcAft>
                <a:spcPts val="0"/>
              </a:spcAft>
              <a:buNone/>
            </a:pPr>
            <a:r>
              <a:t/>
            </a:r>
            <a:endParaRPr b="1" sz="1100"/>
          </a:p>
        </p:txBody>
      </p:sp>
      <p:pic>
        <p:nvPicPr>
          <p:cNvPr id="158" name="Google Shape;158;p17"/>
          <p:cNvPicPr preferRelativeResize="0"/>
          <p:nvPr/>
        </p:nvPicPr>
        <p:blipFill>
          <a:blip r:embed="rId3">
            <a:alphaModFix/>
          </a:blip>
          <a:stretch>
            <a:fillRect/>
          </a:stretch>
        </p:blipFill>
        <p:spPr>
          <a:xfrm>
            <a:off x="4876461" y="2327787"/>
            <a:ext cx="3467438" cy="2312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idx="1" type="body"/>
          </p:nvPr>
        </p:nvSpPr>
        <p:spPr>
          <a:xfrm>
            <a:off x="3095100" y="0"/>
            <a:ext cx="433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Oportunidad Encontrada</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64" name="Google Shape;164;p18"/>
          <p:cNvSpPr txBox="1"/>
          <p:nvPr/>
        </p:nvSpPr>
        <p:spPr>
          <a:xfrm>
            <a:off x="384625" y="1375850"/>
            <a:ext cx="4789500" cy="338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a:latin typeface="Nunito"/>
                <a:ea typeface="Nunito"/>
                <a:cs typeface="Nunito"/>
                <a:sym typeface="Nunito"/>
              </a:rPr>
              <a:t>En el contexto actual de la ciudad de Huancayo, la demanda creciente de servicios odontológicos de calidad es una oportunidad significativa para mejorar la gestión de las clínicas odontológicas en la región. Para respaldar </a:t>
            </a:r>
            <a:endParaRPr>
              <a:latin typeface="Nunito"/>
              <a:ea typeface="Nunito"/>
              <a:cs typeface="Nunito"/>
              <a:sym typeface="Nunito"/>
            </a:endParaRPr>
          </a:p>
          <a:p>
            <a:pPr indent="0" lvl="0" marL="0" rtl="0" algn="just">
              <a:lnSpc>
                <a:spcPct val="200000"/>
              </a:lnSpc>
              <a:spcBef>
                <a:spcPts val="1200"/>
              </a:spcBef>
              <a:spcAft>
                <a:spcPts val="0"/>
              </a:spcAft>
              <a:buNone/>
            </a:pPr>
            <a:r>
              <a:rPr b="1" lang="es" sz="1100">
                <a:latin typeface="Nunito"/>
                <a:ea typeface="Nunito"/>
                <a:cs typeface="Nunito"/>
                <a:sym typeface="Nunito"/>
              </a:rPr>
              <a:t>Normas Técnicas en Odontología</a:t>
            </a:r>
            <a:endParaRPr b="1" sz="1100">
              <a:latin typeface="Nunito"/>
              <a:ea typeface="Nunito"/>
              <a:cs typeface="Nunito"/>
              <a:sym typeface="Nunito"/>
            </a:endParaRPr>
          </a:p>
          <a:p>
            <a:pPr indent="0" lvl="0" marL="0" rtl="0" algn="just">
              <a:lnSpc>
                <a:spcPct val="200000"/>
              </a:lnSpc>
              <a:spcBef>
                <a:spcPts val="0"/>
              </a:spcBef>
              <a:spcAft>
                <a:spcPts val="0"/>
              </a:spcAft>
              <a:buNone/>
            </a:pPr>
            <a:r>
              <a:rPr lang="es" sz="1100">
                <a:latin typeface="Nunito"/>
                <a:ea typeface="Nunito"/>
                <a:cs typeface="Nunito"/>
                <a:sym typeface="Nunito"/>
              </a:rPr>
              <a:t>NORMA TÉCNICA DE SALUD PARA EL USO DEL ODONTOGRAMA: NTS N° 188-MINSA/ DGIESP-2022</a:t>
            </a:r>
            <a:endParaRPr b="1" sz="1100">
              <a:latin typeface="Nunito"/>
              <a:ea typeface="Nunito"/>
              <a:cs typeface="Nunito"/>
              <a:sym typeface="Nunito"/>
            </a:endParaRPr>
          </a:p>
          <a:p>
            <a:pPr indent="0" lvl="0" marL="0" rtl="0" algn="just">
              <a:lnSpc>
                <a:spcPct val="200000"/>
              </a:lnSpc>
              <a:spcBef>
                <a:spcPts val="0"/>
              </a:spcBef>
              <a:spcAft>
                <a:spcPts val="0"/>
              </a:spcAft>
              <a:buNone/>
            </a:pPr>
            <a:r>
              <a:rPr b="1" lang="es" sz="1100">
                <a:latin typeface="Nunito"/>
                <a:ea typeface="Nunito"/>
                <a:cs typeface="Nunito"/>
                <a:sym typeface="Nunito"/>
              </a:rPr>
              <a:t>Requerimientos de Digitalización en Salud</a:t>
            </a:r>
            <a:endParaRPr b="1" sz="1100">
              <a:latin typeface="Nunito"/>
              <a:ea typeface="Nunito"/>
              <a:cs typeface="Nunito"/>
              <a:sym typeface="Nunito"/>
            </a:endParaRPr>
          </a:p>
          <a:p>
            <a:pPr indent="0" lvl="0" marL="0" rtl="0" algn="just">
              <a:lnSpc>
                <a:spcPct val="200000"/>
              </a:lnSpc>
              <a:spcBef>
                <a:spcPts val="0"/>
              </a:spcBef>
              <a:spcAft>
                <a:spcPts val="0"/>
              </a:spcAft>
              <a:buNone/>
            </a:pPr>
            <a:r>
              <a:rPr lang="es" sz="1100">
                <a:latin typeface="Nunito"/>
                <a:ea typeface="Nunito"/>
                <a:cs typeface="Nunito"/>
                <a:sym typeface="Nunito"/>
              </a:rPr>
              <a:t>AGENDA DIGITAL DEL SECTOR SALUD 2020-2025 (Aprobado por R.M. N° 816-2020/MINSA</a:t>
            </a:r>
            <a:endParaRPr sz="1100">
              <a:latin typeface="Nunito"/>
              <a:ea typeface="Nunito"/>
              <a:cs typeface="Nunito"/>
              <a:sym typeface="Nunito"/>
            </a:endParaRPr>
          </a:p>
          <a:p>
            <a:pPr indent="0" lvl="0" marL="0" rtl="0" algn="just">
              <a:lnSpc>
                <a:spcPct val="200000"/>
              </a:lnSpc>
              <a:spcBef>
                <a:spcPts val="0"/>
              </a:spcBef>
              <a:spcAft>
                <a:spcPts val="0"/>
              </a:spcAft>
              <a:buNone/>
            </a:pPr>
            <a:r>
              <a:t/>
            </a:r>
            <a:endParaRPr b="1" sz="1100"/>
          </a:p>
          <a:p>
            <a:pPr indent="0" lvl="0" marL="457200" rtl="0" algn="just">
              <a:lnSpc>
                <a:spcPct val="200000"/>
              </a:lnSpc>
              <a:spcBef>
                <a:spcPts val="0"/>
              </a:spcBef>
              <a:spcAft>
                <a:spcPts val="0"/>
              </a:spcAft>
              <a:buNone/>
            </a:pPr>
            <a:r>
              <a:t/>
            </a:r>
            <a:endParaRPr b="1" sz="1100"/>
          </a:p>
        </p:txBody>
      </p:sp>
      <p:pic>
        <p:nvPicPr>
          <p:cNvPr id="165" name="Google Shape;165;p18"/>
          <p:cNvPicPr preferRelativeResize="0"/>
          <p:nvPr/>
        </p:nvPicPr>
        <p:blipFill>
          <a:blip r:embed="rId3">
            <a:alphaModFix/>
          </a:blip>
          <a:stretch>
            <a:fillRect/>
          </a:stretch>
        </p:blipFill>
        <p:spPr>
          <a:xfrm>
            <a:off x="5393050" y="1527600"/>
            <a:ext cx="3388999" cy="208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idx="1" type="body"/>
          </p:nvPr>
        </p:nvSpPr>
        <p:spPr>
          <a:xfrm>
            <a:off x="3095100" y="0"/>
            <a:ext cx="4333500" cy="641100"/>
          </a:xfrm>
          <a:prstGeom prst="rect">
            <a:avLst/>
          </a:prstGeom>
        </p:spPr>
        <p:txBody>
          <a:bodyPr anchorCtr="0" anchor="t" bIns="91425" lIns="91425" spcFirstLastPara="1" rIns="91425" wrap="square" tIns="91425">
            <a:normAutofit fontScale="25000" lnSpcReduction="20000"/>
          </a:bodyPr>
          <a:lstStyle/>
          <a:p>
            <a:pPr indent="0" lvl="0" marL="0" rtl="0" algn="l">
              <a:lnSpc>
                <a:spcPct val="200000"/>
              </a:lnSpc>
              <a:spcBef>
                <a:spcPts val="0"/>
              </a:spcBef>
              <a:spcAft>
                <a:spcPts val="0"/>
              </a:spcAft>
              <a:buNone/>
            </a:pPr>
            <a:r>
              <a:rPr b="1" lang="es" sz="7800">
                <a:solidFill>
                  <a:srgbClr val="FFFFFF"/>
                </a:solidFill>
                <a:latin typeface="Nunito"/>
                <a:ea typeface="Nunito"/>
                <a:cs typeface="Nunito"/>
                <a:sym typeface="Nunito"/>
              </a:rPr>
              <a:t>Detalles del Proyecto</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0"/>
              </a:spcAft>
              <a:buNone/>
            </a:pPr>
            <a:r>
              <a:t/>
            </a:r>
            <a:endParaRPr b="1" sz="7800">
              <a:solidFill>
                <a:srgbClr val="FFFFFF"/>
              </a:solidFill>
              <a:latin typeface="Nunito"/>
              <a:ea typeface="Nunito"/>
              <a:cs typeface="Nunito"/>
              <a:sym typeface="Nunito"/>
            </a:endParaRPr>
          </a:p>
          <a:p>
            <a:pPr indent="0" lvl="0" marL="0" rtl="0" algn="l">
              <a:lnSpc>
                <a:spcPct val="200000"/>
              </a:lnSpc>
              <a:spcBef>
                <a:spcPts val="600"/>
              </a:spcBef>
              <a:spcAft>
                <a:spcPts val="600"/>
              </a:spcAft>
              <a:buNone/>
            </a:pPr>
            <a:r>
              <a:t/>
            </a:r>
            <a:endParaRPr b="1" sz="3000">
              <a:solidFill>
                <a:srgbClr val="FFFFFF"/>
              </a:solidFill>
              <a:latin typeface="Nunito"/>
              <a:ea typeface="Nunito"/>
              <a:cs typeface="Nunito"/>
              <a:sym typeface="Nunito"/>
            </a:endParaRPr>
          </a:p>
        </p:txBody>
      </p:sp>
      <p:sp>
        <p:nvSpPr>
          <p:cNvPr id="171" name="Google Shape;171;p19"/>
          <p:cNvSpPr txBox="1"/>
          <p:nvPr/>
        </p:nvSpPr>
        <p:spPr>
          <a:xfrm>
            <a:off x="317950" y="1137725"/>
            <a:ext cx="3989400" cy="33810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
                <a:latin typeface="Nunito"/>
                <a:ea typeface="Nunito"/>
                <a:cs typeface="Nunito"/>
                <a:sym typeface="Nunito"/>
              </a:rPr>
              <a:t>Solución planteada:</a:t>
            </a:r>
            <a:endParaRPr>
              <a:latin typeface="Nunito"/>
              <a:ea typeface="Nunito"/>
              <a:cs typeface="Nunito"/>
              <a:sym typeface="Nunito"/>
            </a:endParaRPr>
          </a:p>
          <a:p>
            <a:pPr indent="0" lvl="0" marL="0" rtl="0" algn="just">
              <a:lnSpc>
                <a:spcPct val="200000"/>
              </a:lnSpc>
              <a:spcBef>
                <a:spcPts val="0"/>
              </a:spcBef>
              <a:spcAft>
                <a:spcPts val="0"/>
              </a:spcAft>
              <a:buNone/>
            </a:pPr>
            <a:r>
              <a:rPr lang="es" sz="1200">
                <a:latin typeface="Nunito"/>
                <a:ea typeface="Nunito"/>
                <a:cs typeface="Nunito"/>
                <a:sym typeface="Nunito"/>
              </a:rPr>
              <a:t>El aplicativo web para la gestión de la clínica odontológica representa una solución integral destinada a potenciar tanto la eficiencia interna como la experiencia del paciente en Huancayo. Diseñada para centralizar información crucial, esta plataforma innovadora permite el almacenamiento de historias clínicas, gestión de odontogramas digitales, programación de citas y generación de informes.</a:t>
            </a:r>
            <a:endParaRPr sz="1200">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b="1" sz="1100"/>
          </a:p>
          <a:p>
            <a:pPr indent="0" lvl="0" marL="457200" rtl="0" algn="just">
              <a:lnSpc>
                <a:spcPct val="200000"/>
              </a:lnSpc>
              <a:spcBef>
                <a:spcPts val="0"/>
              </a:spcBef>
              <a:spcAft>
                <a:spcPts val="0"/>
              </a:spcAft>
              <a:buNone/>
            </a:pPr>
            <a:r>
              <a:t/>
            </a:r>
            <a:endParaRPr b="1" sz="1100"/>
          </a:p>
        </p:txBody>
      </p:sp>
      <p:sp>
        <p:nvSpPr>
          <p:cNvPr id="172" name="Google Shape;172;p19"/>
          <p:cNvSpPr txBox="1"/>
          <p:nvPr/>
        </p:nvSpPr>
        <p:spPr>
          <a:xfrm>
            <a:off x="4699450" y="1137725"/>
            <a:ext cx="3989400" cy="33810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
                <a:latin typeface="Nunito"/>
                <a:ea typeface="Nunito"/>
                <a:cs typeface="Nunito"/>
                <a:sym typeface="Nunito"/>
              </a:rPr>
              <a:t>Objetivos generales:</a:t>
            </a:r>
            <a:endParaRPr>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Optimización de la gestión de información</a:t>
            </a:r>
            <a:endParaRPr sz="1200">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Mejora de la eficiencia operativa</a:t>
            </a:r>
            <a:endParaRPr sz="1200">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Facilitar la toma de decisiones</a:t>
            </a:r>
            <a:endParaRPr sz="1200">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Mejorar la interacción paciente-clínica</a:t>
            </a:r>
            <a:endParaRPr sz="1200">
              <a:latin typeface="Nunito"/>
              <a:ea typeface="Nunito"/>
              <a:cs typeface="Nunito"/>
              <a:sym typeface="Nunito"/>
            </a:endParaRPr>
          </a:p>
          <a:p>
            <a:pPr indent="-304800" lvl="0" marL="457200" rtl="0" algn="just">
              <a:lnSpc>
                <a:spcPct val="200000"/>
              </a:lnSpc>
              <a:spcBef>
                <a:spcPts val="0"/>
              </a:spcBef>
              <a:spcAft>
                <a:spcPts val="0"/>
              </a:spcAft>
              <a:buSzPts val="1200"/>
              <a:buFont typeface="Nunito"/>
              <a:buAutoNum type="arabicPeriod"/>
            </a:pPr>
            <a:r>
              <a:rPr lang="es" sz="1200">
                <a:latin typeface="Nunito"/>
                <a:ea typeface="Nunito"/>
                <a:cs typeface="Nunito"/>
                <a:sym typeface="Nunito"/>
              </a:rPr>
              <a:t>Implementar herramientas de última tecnología</a:t>
            </a:r>
            <a:endParaRPr sz="1200">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b="1" sz="1100"/>
          </a:p>
          <a:p>
            <a:pPr indent="0" lvl="0" marL="457200" rtl="0" algn="just">
              <a:lnSpc>
                <a:spcPct val="200000"/>
              </a:lnSpc>
              <a:spcBef>
                <a:spcPts val="0"/>
              </a:spcBef>
              <a:spcAft>
                <a:spcPts val="0"/>
              </a:spcAft>
              <a:buNone/>
            </a:pPr>
            <a:r>
              <a:t/>
            </a:r>
            <a:endParaRPr b="1" sz="1100"/>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a:latin typeface="Nunito"/>
              <a:ea typeface="Nunito"/>
              <a:cs typeface="Nunito"/>
              <a:sym typeface="Nunito"/>
            </a:endParaRPr>
          </a:p>
          <a:p>
            <a:pPr indent="0" lvl="0" marL="0" rtl="0" algn="just">
              <a:lnSpc>
                <a:spcPct val="200000"/>
              </a:lnSpc>
              <a:spcBef>
                <a:spcPts val="0"/>
              </a:spcBef>
              <a:spcAft>
                <a:spcPts val="0"/>
              </a:spcAft>
              <a:buNone/>
            </a:pPr>
            <a:r>
              <a:t/>
            </a:r>
            <a:endParaRPr b="1" sz="1100"/>
          </a:p>
          <a:p>
            <a:pPr indent="0" lvl="0" marL="457200" rtl="0" algn="just">
              <a:lnSpc>
                <a:spcPct val="200000"/>
              </a:lnSpc>
              <a:spcBef>
                <a:spcPts val="0"/>
              </a:spcBef>
              <a:spcAft>
                <a:spcPts val="0"/>
              </a:spcAft>
              <a:buNone/>
            </a:pPr>
            <a:r>
              <a:t/>
            </a:r>
            <a:endParaRPr b="1" sz="1100"/>
          </a:p>
        </p:txBody>
      </p:sp>
      <p:pic>
        <p:nvPicPr>
          <p:cNvPr id="173" name="Google Shape;173;p19"/>
          <p:cNvPicPr preferRelativeResize="0"/>
          <p:nvPr/>
        </p:nvPicPr>
        <p:blipFill>
          <a:blip r:embed="rId3">
            <a:alphaModFix/>
          </a:blip>
          <a:stretch>
            <a:fillRect/>
          </a:stretch>
        </p:blipFill>
        <p:spPr>
          <a:xfrm>
            <a:off x="4745350" y="3037750"/>
            <a:ext cx="2555125" cy="2448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77" name="Shape 177"/>
        <p:cNvGrpSpPr/>
        <p:nvPr/>
      </p:nvGrpSpPr>
      <p:grpSpPr>
        <a:xfrm>
          <a:off x="0" y="0"/>
          <a:ext cx="0" cy="0"/>
          <a:chOff x="0" y="0"/>
          <a:chExt cx="0" cy="0"/>
        </a:xfrm>
      </p:grpSpPr>
      <p:sp>
        <p:nvSpPr>
          <p:cNvPr id="178" name="Google Shape;178;p20"/>
          <p:cNvSpPr txBox="1"/>
          <p:nvPr>
            <p:ph type="title"/>
          </p:nvPr>
        </p:nvSpPr>
        <p:spPr>
          <a:xfrm>
            <a:off x="1385850" y="1383850"/>
            <a:ext cx="6372300" cy="1379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sz="6000"/>
              <a:t>CAPÍTULO 2</a:t>
            </a:r>
            <a:endParaRPr b="1" sz="6000"/>
          </a:p>
        </p:txBody>
      </p:sp>
      <p:sp>
        <p:nvSpPr>
          <p:cNvPr id="179" name="Google Shape;179;p20"/>
          <p:cNvSpPr txBox="1"/>
          <p:nvPr>
            <p:ph idx="4294967295" type="body"/>
          </p:nvPr>
        </p:nvSpPr>
        <p:spPr>
          <a:xfrm>
            <a:off x="1385850" y="2863850"/>
            <a:ext cx="6372300" cy="6411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600"/>
              </a:spcAft>
              <a:buNone/>
            </a:pPr>
            <a:r>
              <a:rPr b="1" lang="es" sz="3200">
                <a:solidFill>
                  <a:schemeClr val="lt1"/>
                </a:solidFill>
                <a:latin typeface="Nunito"/>
                <a:ea typeface="Nunito"/>
                <a:cs typeface="Nunito"/>
                <a:sym typeface="Nunito"/>
              </a:rPr>
              <a:t>ESTUDIO DE FACTIBILIDAD</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idx="1" type="body"/>
          </p:nvPr>
        </p:nvSpPr>
        <p:spPr>
          <a:xfrm>
            <a:off x="3314275" y="0"/>
            <a:ext cx="4258500" cy="641100"/>
          </a:xfrm>
          <a:prstGeom prst="rect">
            <a:avLst/>
          </a:prstGeom>
        </p:spPr>
        <p:txBody>
          <a:bodyPr anchorCtr="0" anchor="t" bIns="91425" lIns="91425" spcFirstLastPara="1" rIns="91425" wrap="square" tIns="91425">
            <a:normAutofit fontScale="92500"/>
          </a:bodyPr>
          <a:lstStyle/>
          <a:p>
            <a:pPr indent="0" lvl="0" marL="0" rtl="0" algn="l">
              <a:lnSpc>
                <a:spcPct val="200000"/>
              </a:lnSpc>
              <a:spcBef>
                <a:spcPts val="0"/>
              </a:spcBef>
              <a:spcAft>
                <a:spcPts val="600"/>
              </a:spcAft>
              <a:buNone/>
            </a:pPr>
            <a:r>
              <a:rPr b="1" lang="es" sz="3000">
                <a:solidFill>
                  <a:srgbClr val="FFFFFF"/>
                </a:solidFill>
                <a:latin typeface="Nunito"/>
                <a:ea typeface="Nunito"/>
                <a:cs typeface="Nunito"/>
                <a:sym typeface="Nunito"/>
              </a:rPr>
              <a:t>Alternativas de Solución</a:t>
            </a:r>
            <a:endParaRPr b="1" sz="3000">
              <a:solidFill>
                <a:srgbClr val="FFFFFF"/>
              </a:solidFill>
              <a:latin typeface="Nunito"/>
              <a:ea typeface="Nunito"/>
              <a:cs typeface="Nunito"/>
              <a:sym typeface="Nunito"/>
            </a:endParaRPr>
          </a:p>
        </p:txBody>
      </p:sp>
      <p:sp>
        <p:nvSpPr>
          <p:cNvPr id="185" name="Google Shape;185;p21"/>
          <p:cNvSpPr txBox="1"/>
          <p:nvPr/>
        </p:nvSpPr>
        <p:spPr>
          <a:xfrm>
            <a:off x="4308025" y="1526125"/>
            <a:ext cx="4258500" cy="159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
                <a:latin typeface="Nunito"/>
                <a:ea typeface="Nunito"/>
                <a:cs typeface="Nunito"/>
                <a:sym typeface="Nunito"/>
              </a:rPr>
              <a:t>El aplicativo web para la gestión de odontograma  para clínicas se desarrollará utilizando tecnologías avanzadas y un enfoque meticuloso para garantizar su eficiencia y efectividad. Basándose en las resoluciones ministeriales y normas técnicas vigentes, esta solución integral .</a:t>
            </a:r>
            <a:endParaRPr>
              <a:latin typeface="Nunito"/>
              <a:ea typeface="Nunito"/>
              <a:cs typeface="Nunito"/>
              <a:sym typeface="Nunito"/>
            </a:endParaRPr>
          </a:p>
        </p:txBody>
      </p:sp>
      <p:pic>
        <p:nvPicPr>
          <p:cNvPr id="186" name="Google Shape;186;p21"/>
          <p:cNvPicPr preferRelativeResize="0"/>
          <p:nvPr/>
        </p:nvPicPr>
        <p:blipFill>
          <a:blip r:embed="rId3">
            <a:alphaModFix/>
          </a:blip>
          <a:stretch>
            <a:fillRect/>
          </a:stretch>
        </p:blipFill>
        <p:spPr>
          <a:xfrm>
            <a:off x="89575" y="1861700"/>
            <a:ext cx="4003224" cy="20635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